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2" r:id="rId3"/>
    <p:sldId id="259" r:id="rId4"/>
    <p:sldId id="260" r:id="rId5"/>
    <p:sldId id="261" r:id="rId6"/>
    <p:sldId id="267" r:id="rId7"/>
    <p:sldId id="276" r:id="rId8"/>
    <p:sldId id="266" r:id="rId9"/>
    <p:sldId id="265" r:id="rId10"/>
    <p:sldId id="268" r:id="rId11"/>
    <p:sldId id="269" r:id="rId12"/>
    <p:sldId id="271" r:id="rId13"/>
    <p:sldId id="272" r:id="rId14"/>
    <p:sldId id="273" r:id="rId15"/>
    <p:sldId id="274" r:id="rId16"/>
    <p:sldId id="275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426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28.02.2021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28.02.2021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28.02.2021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28.02.2021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Экологические факторы-</a:t>
            </a:r>
            <a:endParaRPr lang="ru-RU" sz="5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457200" y="2132855"/>
            <a:ext cx="8229600" cy="3600401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r>
              <a:rPr lang="ru-RU" dirty="0" smtClean="0"/>
              <a:t>       </a:t>
            </a:r>
            <a:r>
              <a:rPr lang="ru-RU" sz="17600" b="1" dirty="0" smtClean="0">
                <a:latin typeface="Times New Roman" pitchFamily="18" charset="0"/>
                <a:cs typeface="Times New Roman" pitchFamily="18" charset="0"/>
              </a:rPr>
              <a:t>любые </a:t>
            </a:r>
            <a:r>
              <a:rPr lang="ru-RU" sz="17600" b="1" dirty="0">
                <a:latin typeface="Times New Roman" pitchFamily="18" charset="0"/>
                <a:cs typeface="Times New Roman" pitchFamily="18" charset="0"/>
              </a:rPr>
              <a:t>внешние факторы, оказывающие прямое или опосредованное влияние на численность и географическое распространение организмов</a:t>
            </a:r>
            <a:endParaRPr lang="ru-RU" sz="128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010490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4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5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51" name="Picture 7" descr="C:\Documents and Settings\Admin\Рабочий стол\лев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889" y="2335012"/>
            <a:ext cx="2808287" cy="2147888"/>
          </a:xfrm>
          <a:prstGeom prst="rect">
            <a:avLst/>
          </a:prstGeom>
          <a:noFill/>
          <a:ln w="76200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6096" name="Text Box 16"/>
          <p:cNvSpPr txBox="1">
            <a:spLocks noChangeArrowheads="1"/>
          </p:cNvSpPr>
          <p:nvPr/>
        </p:nvSpPr>
        <p:spPr bwMode="auto">
          <a:xfrm>
            <a:off x="179512" y="332656"/>
            <a:ext cx="5976938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b="1" dirty="0">
                <a:solidFill>
                  <a:srgbClr val="0000CC"/>
                </a:solidFill>
                <a:latin typeface="Verdana" pitchFamily="34" charset="0"/>
              </a:rPr>
              <a:t>КОММЕНСАЛИЗМ </a:t>
            </a:r>
          </a:p>
        </p:txBody>
      </p:sp>
      <p:sp>
        <p:nvSpPr>
          <p:cNvPr id="46097" name="Text Box 17"/>
          <p:cNvSpPr txBox="1">
            <a:spLocks noChangeArrowheads="1"/>
          </p:cNvSpPr>
          <p:nvPr/>
        </p:nvSpPr>
        <p:spPr bwMode="auto">
          <a:xfrm>
            <a:off x="1692275" y="1989138"/>
            <a:ext cx="863600" cy="793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 sz="4600"/>
          </a:p>
        </p:txBody>
      </p:sp>
      <p:sp>
        <p:nvSpPr>
          <p:cNvPr id="46099" name="Text Box 19"/>
          <p:cNvSpPr txBox="1">
            <a:spLocks noChangeArrowheads="1"/>
          </p:cNvSpPr>
          <p:nvPr/>
        </p:nvSpPr>
        <p:spPr bwMode="auto">
          <a:xfrm>
            <a:off x="285153" y="952501"/>
            <a:ext cx="4175125" cy="1036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 dirty="0">
                <a:solidFill>
                  <a:srgbClr val="0000CC"/>
                </a:solidFill>
                <a:latin typeface="Verdana" pitchFamily="34" charset="0"/>
              </a:rPr>
              <a:t>Нахлебничество</a:t>
            </a:r>
            <a:r>
              <a:rPr lang="ru-RU" b="1" dirty="0">
                <a:solidFill>
                  <a:srgbClr val="0000CC"/>
                </a:solidFill>
                <a:latin typeface="Verdana" pitchFamily="34" charset="0"/>
              </a:rPr>
              <a:t> </a:t>
            </a:r>
            <a:r>
              <a:rPr lang="ru-RU" sz="1800" b="1" dirty="0">
                <a:latin typeface="Verdana" pitchFamily="34" charset="0"/>
              </a:rPr>
              <a:t> </a:t>
            </a:r>
            <a:r>
              <a:rPr lang="ru-RU" sz="1700" b="1" dirty="0">
                <a:solidFill>
                  <a:srgbClr val="000000"/>
                </a:solidFill>
                <a:latin typeface="Verdana" pitchFamily="34" charset="0"/>
              </a:rPr>
              <a:t>Потребление остатков пищи хозяина</a:t>
            </a:r>
            <a:endParaRPr lang="ru-RU" sz="1700" dirty="0">
              <a:solidFill>
                <a:srgbClr val="000000"/>
              </a:solidFill>
            </a:endParaRPr>
          </a:p>
        </p:txBody>
      </p:sp>
      <p:pic>
        <p:nvPicPr>
          <p:cNvPr id="6150" name="Picture 6" descr="C:\Documents and Settings\Admin\Рабочий стол\рыба прилипала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1110162"/>
            <a:ext cx="4608512" cy="27654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116" name="Picture 36" descr="ryba-prilipala-i-akula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9952" y="4163020"/>
            <a:ext cx="4464496" cy="2524267"/>
          </a:xfrm>
          <a:prstGeom prst="rect">
            <a:avLst/>
          </a:prstGeom>
          <a:noFill/>
          <a:ln w="76200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117" name="Picture 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153" y="4832486"/>
            <a:ext cx="2087562" cy="1818747"/>
          </a:xfrm>
          <a:prstGeom prst="rect">
            <a:avLst/>
          </a:prstGeom>
          <a:noFill/>
          <a:ln w="76200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46841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89" name="Text Box 17"/>
          <p:cNvSpPr txBox="1">
            <a:spLocks noChangeArrowheads="1"/>
          </p:cNvSpPr>
          <p:nvPr/>
        </p:nvSpPr>
        <p:spPr bwMode="auto">
          <a:xfrm>
            <a:off x="395288" y="260648"/>
            <a:ext cx="5976938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b="1" dirty="0">
                <a:solidFill>
                  <a:srgbClr val="0000CC"/>
                </a:solidFill>
                <a:latin typeface="Verdana" pitchFamily="34" charset="0"/>
              </a:rPr>
              <a:t>КОММЕНСАЛИЗМ </a:t>
            </a:r>
          </a:p>
        </p:txBody>
      </p:sp>
      <p:sp>
        <p:nvSpPr>
          <p:cNvPr id="79893" name="Text Box 21"/>
          <p:cNvSpPr txBox="1">
            <a:spLocks noChangeArrowheads="1"/>
          </p:cNvSpPr>
          <p:nvPr/>
        </p:nvSpPr>
        <p:spPr bwMode="auto">
          <a:xfrm>
            <a:off x="387922" y="840086"/>
            <a:ext cx="4840287" cy="1157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b="1" dirty="0" err="1">
                <a:solidFill>
                  <a:srgbClr val="0000CC"/>
                </a:solidFill>
                <a:latin typeface="Verdana" pitchFamily="34" charset="0"/>
              </a:rPr>
              <a:t>Квартиранство</a:t>
            </a:r>
            <a:r>
              <a:rPr lang="ru-RU" sz="2000" b="1" dirty="0">
                <a:latin typeface="Verdana" pitchFamily="34" charset="0"/>
              </a:rPr>
              <a:t> </a:t>
            </a:r>
            <a:r>
              <a:rPr lang="ru-RU" sz="1900" b="1" dirty="0">
                <a:solidFill>
                  <a:srgbClr val="000000"/>
                </a:solidFill>
                <a:latin typeface="Verdana" pitchFamily="34" charset="0"/>
              </a:rPr>
              <a:t>Использование одними видами жилища других видов</a:t>
            </a:r>
            <a:r>
              <a:rPr lang="ru-RU" sz="1600" dirty="0">
                <a:solidFill>
                  <a:srgbClr val="000000"/>
                </a:solidFill>
                <a:latin typeface="Verdana" pitchFamily="34" charset="0"/>
              </a:rPr>
              <a:t> </a:t>
            </a:r>
          </a:p>
        </p:txBody>
      </p:sp>
      <p:sp>
        <p:nvSpPr>
          <p:cNvPr id="79896" name="Text Box 24"/>
          <p:cNvSpPr txBox="1">
            <a:spLocks noChangeArrowheads="1"/>
          </p:cNvSpPr>
          <p:nvPr/>
        </p:nvSpPr>
        <p:spPr bwMode="auto">
          <a:xfrm>
            <a:off x="682625" y="5517232"/>
            <a:ext cx="2520950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600" dirty="0">
                <a:solidFill>
                  <a:srgbClr val="000000"/>
                </a:solidFill>
                <a:latin typeface="Arial" pitchFamily="34" charset="0"/>
              </a:rPr>
              <a:t>Буревестник и гаттерия</a:t>
            </a:r>
            <a:r>
              <a:rPr lang="ru-RU" sz="1600" dirty="0">
                <a:solidFill>
                  <a:srgbClr val="000000"/>
                </a:solidFill>
              </a:rPr>
              <a:t> </a:t>
            </a:r>
            <a:r>
              <a:rPr lang="ru-RU" sz="1600" dirty="0">
                <a:solidFill>
                  <a:srgbClr val="000000"/>
                </a:solidFill>
                <a:latin typeface="Arial" pitchFamily="34" charset="0"/>
              </a:rPr>
              <a:t>в одной норе</a:t>
            </a:r>
          </a:p>
        </p:txBody>
      </p:sp>
      <p:pic>
        <p:nvPicPr>
          <p:cNvPr id="79905" name="Picture 33" descr="pic19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332656"/>
            <a:ext cx="3287713" cy="3081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9906" name="Text Box 34"/>
          <p:cNvSpPr txBox="1">
            <a:spLocks noChangeArrowheads="1"/>
          </p:cNvSpPr>
          <p:nvPr/>
        </p:nvSpPr>
        <p:spPr bwMode="auto">
          <a:xfrm>
            <a:off x="6284913" y="3573016"/>
            <a:ext cx="2552700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600" dirty="0">
                <a:solidFill>
                  <a:srgbClr val="000000"/>
                </a:solidFill>
                <a:latin typeface="Arial" pitchFamily="34" charset="0"/>
              </a:rPr>
              <a:t>Рыба горчак и двустворчатый моллюск</a:t>
            </a:r>
          </a:p>
        </p:txBody>
      </p:sp>
      <p:pic>
        <p:nvPicPr>
          <p:cNvPr id="79907" name="Picture 35" descr="2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8" y="4464843"/>
            <a:ext cx="3660080" cy="2098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9908" name="Picture 36" descr="71CR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976" y="2216944"/>
            <a:ext cx="3095625" cy="2247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57732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58" name="Text Box 14"/>
          <p:cNvSpPr txBox="1">
            <a:spLocks noChangeArrowheads="1"/>
          </p:cNvSpPr>
          <p:nvPr/>
        </p:nvSpPr>
        <p:spPr bwMode="auto">
          <a:xfrm>
            <a:off x="504031" y="404664"/>
            <a:ext cx="4716041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b="1" dirty="0" smtClean="0">
                <a:solidFill>
                  <a:srgbClr val="0000CC"/>
                </a:solidFill>
                <a:latin typeface="Verdana" pitchFamily="34" charset="0"/>
              </a:rPr>
              <a:t>Антибиотические</a:t>
            </a:r>
            <a:endParaRPr lang="ru-RU" sz="3200" b="1" dirty="0">
              <a:solidFill>
                <a:srgbClr val="0000CC"/>
              </a:solidFill>
              <a:latin typeface="Verdana" pitchFamily="34" charset="0"/>
            </a:endParaRPr>
          </a:p>
        </p:txBody>
      </p:sp>
      <p:sp>
        <p:nvSpPr>
          <p:cNvPr id="82959" name="Text Box 15"/>
          <p:cNvSpPr txBox="1">
            <a:spLocks noChangeArrowheads="1"/>
          </p:cNvSpPr>
          <p:nvPr/>
        </p:nvSpPr>
        <p:spPr bwMode="auto">
          <a:xfrm>
            <a:off x="1676400" y="2060575"/>
            <a:ext cx="863600" cy="793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 sz="4600"/>
          </a:p>
        </p:txBody>
      </p:sp>
      <p:sp>
        <p:nvSpPr>
          <p:cNvPr id="82961" name="Text Box 17"/>
          <p:cNvSpPr txBox="1">
            <a:spLocks noChangeArrowheads="1"/>
          </p:cNvSpPr>
          <p:nvPr/>
        </p:nvSpPr>
        <p:spPr bwMode="auto">
          <a:xfrm>
            <a:off x="294670" y="1069976"/>
            <a:ext cx="2952750" cy="1812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 dirty="0">
                <a:solidFill>
                  <a:srgbClr val="0000CC"/>
                </a:solidFill>
                <a:latin typeface="Verdana" pitchFamily="34" charset="0"/>
              </a:rPr>
              <a:t>Хищничество</a:t>
            </a:r>
            <a:r>
              <a:rPr lang="ru-RU" b="1" dirty="0">
                <a:latin typeface="Verdana" pitchFamily="34" charset="0"/>
              </a:rPr>
              <a:t> </a:t>
            </a:r>
            <a:r>
              <a:rPr lang="ru-RU" sz="2000" b="1" dirty="0">
                <a:latin typeface="Verdana" pitchFamily="34" charset="0"/>
              </a:rPr>
              <a:t> </a:t>
            </a:r>
            <a:r>
              <a:rPr lang="ru-RU" sz="1700" b="1" dirty="0">
                <a:solidFill>
                  <a:srgbClr val="000000"/>
                </a:solidFill>
                <a:latin typeface="Verdana" pitchFamily="34" charset="0"/>
              </a:rPr>
              <a:t>Особи одного вида служат пищей особям других видов (поедание животных животными)</a:t>
            </a:r>
            <a:endParaRPr lang="ru-RU" sz="1700" dirty="0">
              <a:solidFill>
                <a:srgbClr val="000000"/>
              </a:solidFill>
            </a:endParaRPr>
          </a:p>
        </p:txBody>
      </p:sp>
      <p:pic>
        <p:nvPicPr>
          <p:cNvPr id="82972" name="Picture 28" descr="k2_03_gregoire_bouguereau_thomsongazelle_im_foku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2500" y="2997200"/>
            <a:ext cx="5541963" cy="36941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973" name="Picture 29" descr="70c87bf94f5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45137" y="281632"/>
            <a:ext cx="2987303" cy="22423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974" name="Picture 30" descr="22 (1)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278" y="3356992"/>
            <a:ext cx="2934243" cy="1944216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6255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80" name="Text Box 12"/>
          <p:cNvSpPr txBox="1">
            <a:spLocks noChangeArrowheads="1"/>
          </p:cNvSpPr>
          <p:nvPr/>
        </p:nvSpPr>
        <p:spPr bwMode="auto">
          <a:xfrm>
            <a:off x="215900" y="260648"/>
            <a:ext cx="4428108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b="1" dirty="0" smtClean="0">
                <a:solidFill>
                  <a:srgbClr val="0000CC"/>
                </a:solidFill>
                <a:latin typeface="Verdana" pitchFamily="34" charset="0"/>
              </a:rPr>
              <a:t>Антибиотические </a:t>
            </a:r>
            <a:endParaRPr lang="ru-RU" sz="3200" b="1" dirty="0">
              <a:solidFill>
                <a:srgbClr val="0000CC"/>
              </a:solidFill>
              <a:latin typeface="Verdana" pitchFamily="34" charset="0"/>
            </a:endParaRPr>
          </a:p>
        </p:txBody>
      </p:sp>
      <p:sp>
        <p:nvSpPr>
          <p:cNvPr id="83981" name="Text Box 13"/>
          <p:cNvSpPr txBox="1">
            <a:spLocks noChangeArrowheads="1"/>
          </p:cNvSpPr>
          <p:nvPr/>
        </p:nvSpPr>
        <p:spPr bwMode="auto">
          <a:xfrm>
            <a:off x="1676400" y="2060575"/>
            <a:ext cx="863600" cy="793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 sz="4600"/>
          </a:p>
        </p:txBody>
      </p:sp>
      <p:sp>
        <p:nvSpPr>
          <p:cNvPr id="83984" name="Text Box 16"/>
          <p:cNvSpPr txBox="1">
            <a:spLocks noChangeArrowheads="1"/>
          </p:cNvSpPr>
          <p:nvPr/>
        </p:nvSpPr>
        <p:spPr bwMode="auto">
          <a:xfrm>
            <a:off x="365584" y="980728"/>
            <a:ext cx="5616575" cy="1385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 dirty="0">
                <a:solidFill>
                  <a:srgbClr val="0000CC"/>
                </a:solidFill>
                <a:latin typeface="Verdana" pitchFamily="34" charset="0"/>
              </a:rPr>
              <a:t>Паразитизм</a:t>
            </a:r>
            <a:r>
              <a:rPr lang="ru-RU" b="1" dirty="0">
                <a:latin typeface="Verdana" pitchFamily="34" charset="0"/>
              </a:rPr>
              <a:t>                  </a:t>
            </a:r>
            <a:r>
              <a:rPr lang="ru-RU" sz="1900" b="1" dirty="0">
                <a:solidFill>
                  <a:srgbClr val="000000"/>
                </a:solidFill>
                <a:latin typeface="Verdana" pitchFamily="34" charset="0"/>
              </a:rPr>
              <a:t>Организм одного вида живет за счет питательных веществ хозяина - организма другого вида</a:t>
            </a:r>
            <a:endParaRPr lang="ru-RU" sz="1800" dirty="0">
              <a:solidFill>
                <a:srgbClr val="000000"/>
              </a:solidFill>
              <a:latin typeface="Verdana" pitchFamily="34" charset="0"/>
            </a:endParaRPr>
          </a:p>
        </p:txBody>
      </p:sp>
      <p:pic>
        <p:nvPicPr>
          <p:cNvPr id="83995" name="Picture 27" descr="t1@6441de51-867a-4432-bf80-c316151c5bb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4507" y="2457450"/>
            <a:ext cx="2582863" cy="1803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3996" name="Picture 28" descr="2_klesch_216004334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4" y="2457450"/>
            <a:ext cx="2770618" cy="23042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3997" name="Picture 29" descr="317206-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2584" y="2457450"/>
            <a:ext cx="2655167" cy="28437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3998" name="Picture 30" descr="p2872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900" y="4509119"/>
            <a:ext cx="2571470" cy="2182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70531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48" name="Text Box 20"/>
          <p:cNvSpPr txBox="1">
            <a:spLocks noChangeArrowheads="1"/>
          </p:cNvSpPr>
          <p:nvPr/>
        </p:nvSpPr>
        <p:spPr bwMode="auto">
          <a:xfrm>
            <a:off x="202400" y="1556792"/>
            <a:ext cx="4310237" cy="1554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 dirty="0">
                <a:solidFill>
                  <a:srgbClr val="0000CC"/>
                </a:solidFill>
                <a:latin typeface="Verdana" pitchFamily="34" charset="0"/>
              </a:rPr>
              <a:t>Конкуренция</a:t>
            </a:r>
            <a:r>
              <a:rPr lang="ru-RU" sz="2800" b="1" dirty="0">
                <a:latin typeface="Verdana" pitchFamily="34" charset="0"/>
              </a:rPr>
              <a:t> </a:t>
            </a:r>
            <a:r>
              <a:rPr lang="ru-RU" sz="2000" b="1" dirty="0">
                <a:latin typeface="Verdana" pitchFamily="34" charset="0"/>
              </a:rPr>
              <a:t>                   </a:t>
            </a:r>
            <a:r>
              <a:rPr lang="ru-RU" sz="1700" b="1" dirty="0">
                <a:solidFill>
                  <a:srgbClr val="000000"/>
                </a:solidFill>
                <a:latin typeface="Verdana" pitchFamily="34" charset="0"/>
              </a:rPr>
              <a:t>отношения, вредные для обоих видов из-за использования одних и тех же пищевых ресурсов, территории</a:t>
            </a:r>
            <a:endParaRPr lang="ru-RU" sz="1700" dirty="0">
              <a:solidFill>
                <a:srgbClr val="000000"/>
              </a:solidFill>
            </a:endParaRPr>
          </a:p>
        </p:txBody>
      </p:sp>
      <p:pic>
        <p:nvPicPr>
          <p:cNvPr id="48165" name="Picture 37" descr="Воздушный бой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86916" y="188639"/>
            <a:ext cx="5021620" cy="32264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8166" name="Rectangle 38"/>
          <p:cNvSpPr>
            <a:spLocks noChangeArrowheads="1"/>
          </p:cNvSpPr>
          <p:nvPr/>
        </p:nvSpPr>
        <p:spPr bwMode="auto">
          <a:xfrm>
            <a:off x="6156176" y="3415129"/>
            <a:ext cx="2581672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ru-RU" sz="1400" b="1" dirty="0">
                <a:solidFill>
                  <a:srgbClr val="000000"/>
                </a:solidFill>
                <a:latin typeface="Arial" pitchFamily="34" charset="0"/>
              </a:rPr>
              <a:t>Воробьи и синицы (за место гнездования)</a:t>
            </a:r>
          </a:p>
        </p:txBody>
      </p:sp>
      <p:sp>
        <p:nvSpPr>
          <p:cNvPr id="18" name="Text Box 12"/>
          <p:cNvSpPr txBox="1">
            <a:spLocks noChangeArrowheads="1"/>
          </p:cNvSpPr>
          <p:nvPr/>
        </p:nvSpPr>
        <p:spPr bwMode="auto">
          <a:xfrm>
            <a:off x="251520" y="255612"/>
            <a:ext cx="3960439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 dirty="0" smtClean="0">
                <a:solidFill>
                  <a:srgbClr val="0000CC"/>
                </a:solidFill>
                <a:latin typeface="Verdana" pitchFamily="34" charset="0"/>
              </a:rPr>
              <a:t>Антибиотические </a:t>
            </a:r>
            <a:endParaRPr lang="ru-RU" sz="2800" b="1" dirty="0">
              <a:solidFill>
                <a:srgbClr val="0000CC"/>
              </a:solidFill>
              <a:latin typeface="Verdana" pitchFamily="34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3440527"/>
            <a:ext cx="4968551" cy="32597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51935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62" name="Text Box 10"/>
          <p:cNvSpPr txBox="1">
            <a:spLocks noChangeArrowheads="1"/>
          </p:cNvSpPr>
          <p:nvPr/>
        </p:nvSpPr>
        <p:spPr bwMode="auto">
          <a:xfrm>
            <a:off x="358775" y="987308"/>
            <a:ext cx="5976937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b="1" dirty="0">
                <a:solidFill>
                  <a:srgbClr val="0000CC"/>
                </a:solidFill>
                <a:latin typeface="Verdana" pitchFamily="34" charset="0"/>
              </a:rPr>
              <a:t>АМЕНСАЛИЗМ</a:t>
            </a:r>
            <a:r>
              <a:rPr lang="ru-RU" sz="3200" b="1" dirty="0">
                <a:latin typeface="Verdana" pitchFamily="34" charset="0"/>
              </a:rPr>
              <a:t> </a:t>
            </a:r>
          </a:p>
        </p:txBody>
      </p:sp>
      <p:sp>
        <p:nvSpPr>
          <p:cNvPr id="49163" name="Text Box 11"/>
          <p:cNvSpPr txBox="1">
            <a:spLocks noChangeArrowheads="1"/>
          </p:cNvSpPr>
          <p:nvPr/>
        </p:nvSpPr>
        <p:spPr bwMode="auto">
          <a:xfrm>
            <a:off x="1763713" y="1989138"/>
            <a:ext cx="863600" cy="793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 sz="4600"/>
          </a:p>
        </p:txBody>
      </p:sp>
      <p:sp>
        <p:nvSpPr>
          <p:cNvPr id="49165" name="Text Box 13"/>
          <p:cNvSpPr txBox="1">
            <a:spLocks noChangeArrowheads="1"/>
          </p:cNvSpPr>
          <p:nvPr/>
        </p:nvSpPr>
        <p:spPr bwMode="auto">
          <a:xfrm>
            <a:off x="287338" y="1916832"/>
            <a:ext cx="6119813" cy="733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100" b="1" dirty="0">
                <a:solidFill>
                  <a:srgbClr val="000000"/>
                </a:solidFill>
                <a:latin typeface="Verdana" pitchFamily="34" charset="0"/>
              </a:rPr>
              <a:t>Один вид испытывает угнетение, а другой не испытывает вреда</a:t>
            </a:r>
            <a:endParaRPr lang="ru-RU" sz="2100" dirty="0">
              <a:solidFill>
                <a:srgbClr val="000000"/>
              </a:solidFill>
            </a:endParaRPr>
          </a:p>
        </p:txBody>
      </p:sp>
      <p:pic>
        <p:nvPicPr>
          <p:cNvPr id="49170" name="Picture 18" descr="128570252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3140968"/>
            <a:ext cx="3575612" cy="26831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172" name="Picture 20" descr="slide23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7338" y="3140968"/>
            <a:ext cx="4235312" cy="26831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 Box 12"/>
          <p:cNvSpPr txBox="1">
            <a:spLocks noChangeArrowheads="1"/>
          </p:cNvSpPr>
          <p:nvPr/>
        </p:nvSpPr>
        <p:spPr bwMode="auto">
          <a:xfrm>
            <a:off x="276729" y="188640"/>
            <a:ext cx="4428108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b="1" dirty="0" smtClean="0">
                <a:solidFill>
                  <a:srgbClr val="0000CC"/>
                </a:solidFill>
                <a:latin typeface="Verdana" pitchFamily="34" charset="0"/>
              </a:rPr>
              <a:t>Антибиотические </a:t>
            </a:r>
            <a:endParaRPr lang="ru-RU" sz="3200" b="1" dirty="0">
              <a:solidFill>
                <a:srgbClr val="0000CC"/>
              </a:solidFill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92727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86" name="Text Box 10"/>
          <p:cNvSpPr txBox="1">
            <a:spLocks noChangeArrowheads="1"/>
          </p:cNvSpPr>
          <p:nvPr/>
        </p:nvSpPr>
        <p:spPr bwMode="auto">
          <a:xfrm>
            <a:off x="584898" y="404664"/>
            <a:ext cx="5976938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b="1" dirty="0">
                <a:solidFill>
                  <a:srgbClr val="0000CC"/>
                </a:solidFill>
                <a:latin typeface="Verdana" pitchFamily="34" charset="0"/>
              </a:rPr>
              <a:t>НЕЙТРАЛИЗМ </a:t>
            </a:r>
          </a:p>
        </p:txBody>
      </p:sp>
      <p:sp>
        <p:nvSpPr>
          <p:cNvPr id="50187" name="Text Box 11"/>
          <p:cNvSpPr txBox="1">
            <a:spLocks noChangeArrowheads="1"/>
          </p:cNvSpPr>
          <p:nvPr/>
        </p:nvSpPr>
        <p:spPr bwMode="auto">
          <a:xfrm>
            <a:off x="1908175" y="1989138"/>
            <a:ext cx="863600" cy="793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 sz="4600"/>
          </a:p>
        </p:txBody>
      </p:sp>
      <p:sp>
        <p:nvSpPr>
          <p:cNvPr id="50189" name="Text Box 13"/>
          <p:cNvSpPr txBox="1">
            <a:spLocks noChangeArrowheads="1"/>
          </p:cNvSpPr>
          <p:nvPr/>
        </p:nvSpPr>
        <p:spPr bwMode="auto">
          <a:xfrm>
            <a:off x="641601" y="1173354"/>
            <a:ext cx="3066304" cy="12464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500" b="1" dirty="0">
                <a:solidFill>
                  <a:srgbClr val="000000"/>
                </a:solidFill>
                <a:latin typeface="Verdana" pitchFamily="34" charset="0"/>
              </a:rPr>
              <a:t>Ни один вид не влияет на другой</a:t>
            </a:r>
            <a:endParaRPr lang="ru-RU" sz="2500" dirty="0">
              <a:solidFill>
                <a:srgbClr val="000000"/>
              </a:solidFill>
            </a:endParaRPr>
          </a:p>
        </p:txBody>
      </p:sp>
      <p:pic>
        <p:nvPicPr>
          <p:cNvPr id="13319" name="Picture 7" descr="C:\Documents and Settings\Admin\Рабочий стол\заяц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43700" y="924678"/>
            <a:ext cx="2400300" cy="21002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0199" name="Picture 23" descr="0832519168f93d2386845bc5b9269c6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006" y="3501008"/>
            <a:ext cx="3260844" cy="2448272"/>
          </a:xfrm>
          <a:prstGeom prst="rect">
            <a:avLst/>
          </a:prstGeom>
          <a:noFill/>
          <a:ln w="38100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0200" name="Picture 24" descr="52556779_8de6f3228ac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1600" y="3429000"/>
            <a:ext cx="3456384" cy="2592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0201" name="Picture 25" descr="57634567_Daurskiy_ezh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15409" y="1026857"/>
            <a:ext cx="2665892" cy="1998084"/>
          </a:xfrm>
          <a:prstGeom prst="rect">
            <a:avLst/>
          </a:prstGeom>
          <a:noFill/>
          <a:ln w="38100">
            <a:solidFill>
              <a:srgbClr val="A8C8E8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33264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88640"/>
            <a:ext cx="8640960" cy="64807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53587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91082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8560488"/>
              </p:ext>
            </p:extLst>
          </p:nvPr>
        </p:nvGraphicFramePr>
        <p:xfrm>
          <a:off x="323528" y="764704"/>
          <a:ext cx="8568952" cy="2232248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2067941"/>
                <a:gridCol w="906523"/>
                <a:gridCol w="932099"/>
                <a:gridCol w="932099"/>
                <a:gridCol w="932099"/>
                <a:gridCol w="932099"/>
                <a:gridCol w="933046"/>
                <a:gridCol w="933046"/>
              </a:tblGrid>
              <a:tr h="89289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rgbClr val="001122"/>
                          </a:solidFill>
                          <a:effectLst/>
                          <a:latin typeface="Times New Roman"/>
                          <a:ea typeface="Times New Roman"/>
                          <a:cs typeface="Tunga"/>
                        </a:rPr>
                        <a:t>Температура воды, </a:t>
                      </a:r>
                      <a:r>
                        <a:rPr lang="ru-RU" sz="2400" b="1" baseline="30000" dirty="0">
                          <a:solidFill>
                            <a:srgbClr val="001122"/>
                          </a:solidFill>
                          <a:effectLst/>
                          <a:latin typeface="Times New Roman"/>
                          <a:ea typeface="Times New Roman"/>
                          <a:cs typeface="Tunga"/>
                        </a:rPr>
                        <a:t>0</a:t>
                      </a:r>
                      <a:r>
                        <a:rPr lang="ru-RU" sz="2400" b="1" dirty="0">
                          <a:solidFill>
                            <a:srgbClr val="001122"/>
                          </a:solidFill>
                          <a:effectLst/>
                          <a:latin typeface="Times New Roman"/>
                          <a:ea typeface="Times New Roman"/>
                          <a:cs typeface="Tunga"/>
                        </a:rPr>
                        <a:t>С</a:t>
                      </a:r>
                      <a:endParaRPr lang="ru-RU" sz="2400" b="1" dirty="0">
                        <a:effectLst/>
                        <a:latin typeface="Times New Roman"/>
                        <a:ea typeface="Times New Roman"/>
                        <a:cs typeface="Tunga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1">
                          <a:solidFill>
                            <a:srgbClr val="001122"/>
                          </a:solidFill>
                          <a:effectLst/>
                          <a:latin typeface="Times New Roman"/>
                          <a:ea typeface="Times New Roman"/>
                          <a:cs typeface="Tunga"/>
                        </a:rPr>
                        <a:t>+5</a:t>
                      </a:r>
                      <a:endParaRPr lang="ru-RU" sz="2400" b="1">
                        <a:effectLst/>
                        <a:latin typeface="Times New Roman"/>
                        <a:ea typeface="Times New Roman"/>
                        <a:cs typeface="Tunga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1">
                          <a:solidFill>
                            <a:srgbClr val="001122"/>
                          </a:solidFill>
                          <a:effectLst/>
                          <a:latin typeface="Times New Roman"/>
                          <a:ea typeface="Times New Roman"/>
                          <a:cs typeface="Tunga"/>
                        </a:rPr>
                        <a:t>+10</a:t>
                      </a:r>
                      <a:endParaRPr lang="ru-RU" sz="2400" b="1">
                        <a:effectLst/>
                        <a:latin typeface="Times New Roman"/>
                        <a:ea typeface="Times New Roman"/>
                        <a:cs typeface="Tunga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1">
                          <a:solidFill>
                            <a:srgbClr val="001122"/>
                          </a:solidFill>
                          <a:effectLst/>
                          <a:latin typeface="Times New Roman"/>
                          <a:ea typeface="Times New Roman"/>
                          <a:cs typeface="Tunga"/>
                        </a:rPr>
                        <a:t>+15</a:t>
                      </a:r>
                      <a:endParaRPr lang="ru-RU" sz="2400" b="1">
                        <a:effectLst/>
                        <a:latin typeface="Times New Roman"/>
                        <a:ea typeface="Times New Roman"/>
                        <a:cs typeface="Tunga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1">
                          <a:solidFill>
                            <a:srgbClr val="001122"/>
                          </a:solidFill>
                          <a:effectLst/>
                          <a:latin typeface="Times New Roman"/>
                          <a:ea typeface="Times New Roman"/>
                          <a:cs typeface="Tunga"/>
                        </a:rPr>
                        <a:t>+25</a:t>
                      </a:r>
                      <a:endParaRPr lang="ru-RU" sz="2400" b="1">
                        <a:effectLst/>
                        <a:latin typeface="Times New Roman"/>
                        <a:ea typeface="Times New Roman"/>
                        <a:cs typeface="Tunga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1">
                          <a:solidFill>
                            <a:srgbClr val="001122"/>
                          </a:solidFill>
                          <a:effectLst/>
                          <a:latin typeface="Times New Roman"/>
                          <a:ea typeface="Times New Roman"/>
                          <a:cs typeface="Tunga"/>
                        </a:rPr>
                        <a:t>+30</a:t>
                      </a:r>
                      <a:endParaRPr lang="ru-RU" sz="2400" b="1">
                        <a:effectLst/>
                        <a:latin typeface="Times New Roman"/>
                        <a:ea typeface="Times New Roman"/>
                        <a:cs typeface="Tunga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1">
                          <a:solidFill>
                            <a:srgbClr val="001122"/>
                          </a:solidFill>
                          <a:effectLst/>
                          <a:latin typeface="Times New Roman"/>
                          <a:ea typeface="Times New Roman"/>
                          <a:cs typeface="Tunga"/>
                        </a:rPr>
                        <a:t>+40</a:t>
                      </a:r>
                      <a:endParaRPr lang="ru-RU" sz="2400" b="1">
                        <a:effectLst/>
                        <a:latin typeface="Times New Roman"/>
                        <a:ea typeface="Times New Roman"/>
                        <a:cs typeface="Tunga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1">
                          <a:solidFill>
                            <a:srgbClr val="001122"/>
                          </a:solidFill>
                          <a:effectLst/>
                          <a:latin typeface="Times New Roman"/>
                          <a:ea typeface="Times New Roman"/>
                          <a:cs typeface="Tunga"/>
                        </a:rPr>
                        <a:t>+45</a:t>
                      </a:r>
                      <a:endParaRPr lang="ru-RU" sz="2400" b="1">
                        <a:effectLst/>
                        <a:latin typeface="Times New Roman"/>
                        <a:ea typeface="Times New Roman"/>
                        <a:cs typeface="Tunga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3934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b="1">
                          <a:solidFill>
                            <a:srgbClr val="001122"/>
                          </a:solidFill>
                          <a:effectLst/>
                          <a:latin typeface="Times New Roman"/>
                          <a:ea typeface="Times New Roman"/>
                          <a:cs typeface="Tunga"/>
                        </a:rPr>
                        <a:t>Частота дыхательных движений</a:t>
                      </a:r>
                      <a:endParaRPr lang="ru-RU" sz="2400" b="1">
                        <a:effectLst/>
                        <a:latin typeface="Times New Roman"/>
                        <a:ea typeface="Times New Roman"/>
                        <a:cs typeface="Tunga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rgbClr val="001122"/>
                          </a:solidFill>
                          <a:effectLst/>
                          <a:latin typeface="Times New Roman"/>
                          <a:ea typeface="Times New Roman"/>
                          <a:cs typeface="Tunga"/>
                        </a:rPr>
                        <a:t>3</a:t>
                      </a:r>
                      <a:endParaRPr lang="ru-RU" sz="2400" b="1" dirty="0">
                        <a:effectLst/>
                        <a:latin typeface="Times New Roman"/>
                        <a:ea typeface="Times New Roman"/>
                        <a:cs typeface="Tunga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rgbClr val="001122"/>
                          </a:solidFill>
                          <a:effectLst/>
                          <a:latin typeface="Times New Roman"/>
                          <a:ea typeface="Times New Roman"/>
                          <a:cs typeface="Tunga"/>
                        </a:rPr>
                        <a:t>40</a:t>
                      </a:r>
                      <a:endParaRPr lang="ru-RU" sz="2400" b="1" dirty="0">
                        <a:effectLst/>
                        <a:latin typeface="Times New Roman"/>
                        <a:ea typeface="Times New Roman"/>
                        <a:cs typeface="Tunga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rgbClr val="001122"/>
                          </a:solidFill>
                          <a:effectLst/>
                          <a:latin typeface="Times New Roman"/>
                          <a:ea typeface="Times New Roman"/>
                          <a:cs typeface="Tunga"/>
                        </a:rPr>
                        <a:t>75</a:t>
                      </a:r>
                      <a:endParaRPr lang="ru-RU" sz="2400" b="1" dirty="0">
                        <a:effectLst/>
                        <a:latin typeface="Times New Roman"/>
                        <a:ea typeface="Times New Roman"/>
                        <a:cs typeface="Tunga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rgbClr val="001122"/>
                          </a:solidFill>
                          <a:effectLst/>
                          <a:latin typeface="Times New Roman"/>
                          <a:ea typeface="Times New Roman"/>
                          <a:cs typeface="Tunga"/>
                        </a:rPr>
                        <a:t>110</a:t>
                      </a:r>
                      <a:endParaRPr lang="ru-RU" sz="2400" b="1" dirty="0">
                        <a:effectLst/>
                        <a:latin typeface="Times New Roman"/>
                        <a:ea typeface="Times New Roman"/>
                        <a:cs typeface="Tunga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rgbClr val="001122"/>
                          </a:solidFill>
                          <a:effectLst/>
                          <a:latin typeface="Times New Roman"/>
                          <a:ea typeface="Times New Roman"/>
                          <a:cs typeface="Tunga"/>
                        </a:rPr>
                        <a:t>120</a:t>
                      </a:r>
                      <a:endParaRPr lang="ru-RU" sz="2400" b="1" dirty="0">
                        <a:effectLst/>
                        <a:latin typeface="Times New Roman"/>
                        <a:ea typeface="Times New Roman"/>
                        <a:cs typeface="Tunga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rgbClr val="001122"/>
                          </a:solidFill>
                          <a:effectLst/>
                          <a:latin typeface="Times New Roman"/>
                          <a:ea typeface="Times New Roman"/>
                          <a:cs typeface="Tunga"/>
                        </a:rPr>
                        <a:t>32</a:t>
                      </a:r>
                      <a:endParaRPr lang="ru-RU" sz="2400" b="1" dirty="0">
                        <a:effectLst/>
                        <a:latin typeface="Times New Roman"/>
                        <a:ea typeface="Times New Roman"/>
                        <a:cs typeface="Tunga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rgbClr val="001122"/>
                          </a:solidFill>
                          <a:effectLst/>
                          <a:latin typeface="Times New Roman"/>
                          <a:ea typeface="Times New Roman"/>
                          <a:cs typeface="Tunga"/>
                        </a:rPr>
                        <a:t>15</a:t>
                      </a:r>
                      <a:endParaRPr lang="ru-RU" sz="2400" b="1" dirty="0">
                        <a:effectLst/>
                        <a:latin typeface="Times New Roman"/>
                        <a:ea typeface="Times New Roman"/>
                        <a:cs typeface="Tunga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74462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1052736"/>
            <a:ext cx="6840760" cy="439248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056217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43" name="Text Box 19"/>
          <p:cNvSpPr txBox="1">
            <a:spLocks noChangeArrowheads="1"/>
          </p:cNvSpPr>
          <p:nvPr/>
        </p:nvSpPr>
        <p:spPr bwMode="auto">
          <a:xfrm>
            <a:off x="5724128" y="1516699"/>
            <a:ext cx="2663502" cy="13619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 dirty="0" smtClean="0">
                <a:solidFill>
                  <a:srgbClr val="0000CC"/>
                </a:solidFill>
                <a:latin typeface="Verdana" pitchFamily="34" charset="0"/>
              </a:rPr>
              <a:t>Симбиоз – взаимовыгодное сотрудничество</a:t>
            </a:r>
            <a:endParaRPr lang="ru-RU" b="1" dirty="0">
              <a:solidFill>
                <a:srgbClr val="0000CC"/>
              </a:solidFill>
              <a:latin typeface="Verdana" pitchFamily="34" charset="0"/>
            </a:endParaRPr>
          </a:p>
          <a:p>
            <a:pPr>
              <a:spcBef>
                <a:spcPct val="50000"/>
              </a:spcBef>
            </a:pPr>
            <a:endParaRPr lang="ru-RU" sz="1900" b="1" dirty="0">
              <a:solidFill>
                <a:srgbClr val="000000"/>
              </a:solidFill>
              <a:latin typeface="Verdana" pitchFamily="34" charset="0"/>
            </a:endParaRPr>
          </a:p>
        </p:txBody>
      </p:sp>
      <p:sp>
        <p:nvSpPr>
          <p:cNvPr id="77844" name="Text Box 20"/>
          <p:cNvSpPr txBox="1">
            <a:spLocks noChangeArrowheads="1"/>
          </p:cNvSpPr>
          <p:nvPr/>
        </p:nvSpPr>
        <p:spPr bwMode="auto">
          <a:xfrm>
            <a:off x="6535737" y="3678212"/>
            <a:ext cx="2303462" cy="1190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800" b="1" dirty="0">
                <a:solidFill>
                  <a:srgbClr val="000000"/>
                </a:solidFill>
                <a:latin typeface="Arial" pitchFamily="34" charset="0"/>
              </a:rPr>
              <a:t>Микориза </a:t>
            </a:r>
            <a:r>
              <a:rPr lang="ru-RU" sz="1700" b="1" dirty="0">
                <a:solidFill>
                  <a:srgbClr val="000000"/>
                </a:solidFill>
                <a:latin typeface="Arial" pitchFamily="34" charset="0"/>
              </a:rPr>
              <a:t>(грибокорень);</a:t>
            </a:r>
            <a:r>
              <a:rPr lang="ru-RU" sz="1800" b="1" dirty="0">
                <a:solidFill>
                  <a:srgbClr val="000000"/>
                </a:solidFill>
                <a:latin typeface="Arial" pitchFamily="34" charset="0"/>
              </a:rPr>
              <a:t> лишайник </a:t>
            </a:r>
            <a:r>
              <a:rPr lang="ru-RU" sz="1700" b="1" dirty="0">
                <a:solidFill>
                  <a:srgbClr val="000000"/>
                </a:solidFill>
                <a:latin typeface="Arial" pitchFamily="34" charset="0"/>
              </a:rPr>
              <a:t>(</a:t>
            </a:r>
            <a:r>
              <a:rPr lang="ru-RU" sz="1700" b="1" dirty="0" err="1">
                <a:solidFill>
                  <a:srgbClr val="000000"/>
                </a:solidFill>
                <a:latin typeface="Arial" pitchFamily="34" charset="0"/>
              </a:rPr>
              <a:t>грибоводоросль</a:t>
            </a:r>
            <a:r>
              <a:rPr lang="ru-RU" sz="1700" b="1" dirty="0">
                <a:solidFill>
                  <a:srgbClr val="000000"/>
                </a:solidFill>
                <a:latin typeface="Arial" pitchFamily="34" charset="0"/>
              </a:rPr>
              <a:t>)</a:t>
            </a:r>
            <a:r>
              <a:rPr lang="ru-RU" sz="1800" b="1" dirty="0">
                <a:solidFill>
                  <a:srgbClr val="000000"/>
                </a:solidFill>
                <a:latin typeface="Arial" pitchFamily="34" charset="0"/>
              </a:rPr>
              <a:t> </a:t>
            </a:r>
          </a:p>
        </p:txBody>
      </p:sp>
      <p:pic>
        <p:nvPicPr>
          <p:cNvPr id="5" name="Picture 10" descr="лишайник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913" y="3213100"/>
            <a:ext cx="2476500" cy="34147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8" name="Picture 6" descr="71_28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24288" y="3068638"/>
            <a:ext cx="2411412" cy="3600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Рисунок 8" descr="http://www.ito.fa.ru/fotobank/2008/news/Bio_news/bio_p3.jpg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2924175"/>
            <a:ext cx="2003425" cy="2016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accent2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7855" name="Rectangle 31"/>
          <p:cNvSpPr>
            <a:spLocks noChangeArrowheads="1"/>
          </p:cNvSpPr>
          <p:nvPr/>
        </p:nvSpPr>
        <p:spPr bwMode="auto">
          <a:xfrm>
            <a:off x="611188" y="836613"/>
            <a:ext cx="8228012" cy="504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lnSpc>
                <a:spcPct val="80000"/>
              </a:lnSpc>
            </a:pPr>
            <a:r>
              <a:rPr kumimoji="0" lang="ru-RU" sz="3200" b="1"/>
              <a:t>Биотические экологические факторы</a:t>
            </a:r>
          </a:p>
        </p:txBody>
      </p:sp>
      <p:sp>
        <p:nvSpPr>
          <p:cNvPr id="77859" name="Text Box 35"/>
          <p:cNvSpPr txBox="1">
            <a:spLocks noChangeArrowheads="1"/>
          </p:cNvSpPr>
          <p:nvPr/>
        </p:nvSpPr>
        <p:spPr bwMode="auto">
          <a:xfrm>
            <a:off x="659725" y="1370331"/>
            <a:ext cx="5976937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b="1" dirty="0">
                <a:solidFill>
                  <a:srgbClr val="0000CC"/>
                </a:solidFill>
                <a:latin typeface="Verdana" pitchFamily="34" charset="0"/>
              </a:rPr>
              <a:t>СИМБИОТИЧЕСКИЕ</a:t>
            </a:r>
          </a:p>
        </p:txBody>
      </p:sp>
      <p:sp>
        <p:nvSpPr>
          <p:cNvPr id="77860" name="Text Box 36"/>
          <p:cNvSpPr txBox="1">
            <a:spLocks noChangeArrowheads="1"/>
          </p:cNvSpPr>
          <p:nvPr/>
        </p:nvSpPr>
        <p:spPr bwMode="auto">
          <a:xfrm>
            <a:off x="1693863" y="2060575"/>
            <a:ext cx="863600" cy="793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 sz="4600"/>
          </a:p>
        </p:txBody>
      </p:sp>
    </p:spTree>
    <p:extLst>
      <p:ext uri="{BB962C8B-B14F-4D97-AF65-F5344CB8AC3E}">
        <p14:creationId xmlns:p14="http://schemas.microsoft.com/office/powerpoint/2010/main" val="3372673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8158" y="179250"/>
            <a:ext cx="8472492" cy="63460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1998753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14" name="Text Box 14"/>
          <p:cNvSpPr txBox="1">
            <a:spLocks noChangeArrowheads="1"/>
          </p:cNvSpPr>
          <p:nvPr/>
        </p:nvSpPr>
        <p:spPr bwMode="auto">
          <a:xfrm>
            <a:off x="683568" y="404664"/>
            <a:ext cx="5976937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b="1" dirty="0">
                <a:solidFill>
                  <a:srgbClr val="0000CC"/>
                </a:solidFill>
                <a:latin typeface="Verdana" pitchFamily="34" charset="0"/>
              </a:rPr>
              <a:t>СИМБИОТИЧЕСКИЕ</a:t>
            </a:r>
          </a:p>
        </p:txBody>
      </p:sp>
      <p:sp>
        <p:nvSpPr>
          <p:cNvPr id="76815" name="Text Box 15"/>
          <p:cNvSpPr txBox="1">
            <a:spLocks noChangeArrowheads="1"/>
          </p:cNvSpPr>
          <p:nvPr/>
        </p:nvSpPr>
        <p:spPr bwMode="auto">
          <a:xfrm>
            <a:off x="1693863" y="2060575"/>
            <a:ext cx="863600" cy="793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 sz="4600"/>
          </a:p>
        </p:txBody>
      </p:sp>
      <p:sp>
        <p:nvSpPr>
          <p:cNvPr id="76818" name="Text Box 18"/>
          <p:cNvSpPr txBox="1">
            <a:spLocks noChangeArrowheads="1"/>
          </p:cNvSpPr>
          <p:nvPr/>
        </p:nvSpPr>
        <p:spPr bwMode="auto">
          <a:xfrm>
            <a:off x="611560" y="984101"/>
            <a:ext cx="5095875" cy="1301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b="1" dirty="0">
                <a:solidFill>
                  <a:srgbClr val="0000CC"/>
                </a:solidFill>
                <a:latin typeface="Verdana" pitchFamily="34" charset="0"/>
              </a:rPr>
              <a:t>Кооперация</a:t>
            </a:r>
          </a:p>
          <a:p>
            <a:pPr>
              <a:spcBef>
                <a:spcPct val="50000"/>
              </a:spcBef>
            </a:pPr>
            <a:r>
              <a:rPr lang="ru-RU" sz="1900" b="1" dirty="0">
                <a:solidFill>
                  <a:srgbClr val="000000"/>
                </a:solidFill>
                <a:latin typeface="Verdana" pitchFamily="34" charset="0"/>
              </a:rPr>
              <a:t>Не обязательное совместное проживание</a:t>
            </a:r>
            <a:r>
              <a:rPr lang="ru-RU" sz="1800" dirty="0">
                <a:solidFill>
                  <a:srgbClr val="000000"/>
                </a:solidFill>
                <a:latin typeface="Verdana" pitchFamily="34" charset="0"/>
              </a:rPr>
              <a:t> </a:t>
            </a:r>
          </a:p>
        </p:txBody>
      </p:sp>
      <p:pic>
        <p:nvPicPr>
          <p:cNvPr id="55298" name="Picture 2" descr="C:\Documents and Settings\Admin\Рабочий стол\ТЕМА экология\rr\Примеры мутуализма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0" y="3798888"/>
            <a:ext cx="3311525" cy="2847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5299" name="Picture 3" descr="C:\Documents and Settings\Admin\Рабочий стол\ТЕМА экология\rr\Актиния на раковине, занятой раком-отшельником.jpe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2287003"/>
            <a:ext cx="3983309" cy="2621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79507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600" name="Picture 72" descr="kedrovka_ptiz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07063" y="2768600"/>
            <a:ext cx="3284537" cy="3860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569" name="Text Box 41"/>
          <p:cNvSpPr txBox="1">
            <a:spLocks noChangeArrowheads="1"/>
          </p:cNvSpPr>
          <p:nvPr/>
        </p:nvSpPr>
        <p:spPr bwMode="auto">
          <a:xfrm>
            <a:off x="377796" y="1412776"/>
            <a:ext cx="5111750" cy="11604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 dirty="0">
                <a:solidFill>
                  <a:srgbClr val="0000CC"/>
                </a:solidFill>
                <a:latin typeface="Verdana" pitchFamily="34" charset="0"/>
              </a:rPr>
              <a:t>Мутуализм                </a:t>
            </a:r>
            <a:r>
              <a:rPr lang="ru-RU" sz="2100" b="1" dirty="0">
                <a:solidFill>
                  <a:srgbClr val="000000"/>
                </a:solidFill>
                <a:latin typeface="Verdana" pitchFamily="34" charset="0"/>
              </a:rPr>
              <a:t>Обязательное наличие каждого вида</a:t>
            </a:r>
            <a:r>
              <a:rPr lang="ru-RU" sz="1900" dirty="0">
                <a:solidFill>
                  <a:srgbClr val="000000"/>
                </a:solidFill>
              </a:rPr>
              <a:t> </a:t>
            </a:r>
          </a:p>
        </p:txBody>
      </p:sp>
      <p:sp>
        <p:nvSpPr>
          <p:cNvPr id="22591" name="Text Box 63"/>
          <p:cNvSpPr txBox="1">
            <a:spLocks noChangeArrowheads="1"/>
          </p:cNvSpPr>
          <p:nvPr/>
        </p:nvSpPr>
        <p:spPr bwMode="auto">
          <a:xfrm>
            <a:off x="1620838" y="404664"/>
            <a:ext cx="5976937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b="1" dirty="0">
                <a:solidFill>
                  <a:srgbClr val="0000CC"/>
                </a:solidFill>
                <a:latin typeface="Verdana" pitchFamily="34" charset="0"/>
              </a:rPr>
              <a:t>СИМБИОТИЧЕСКИЕ</a:t>
            </a:r>
          </a:p>
        </p:txBody>
      </p:sp>
      <p:pic>
        <p:nvPicPr>
          <p:cNvPr id="22597" name="Picture 69" descr="юкка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2587625"/>
            <a:ext cx="3128963" cy="2111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598" name="Rectangle 70"/>
          <p:cNvSpPr>
            <a:spLocks noChangeArrowheads="1"/>
          </p:cNvSpPr>
          <p:nvPr/>
        </p:nvSpPr>
        <p:spPr bwMode="auto">
          <a:xfrm>
            <a:off x="5795963" y="6381750"/>
            <a:ext cx="31115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sz="1600">
                <a:solidFill>
                  <a:srgbClr val="000000"/>
                </a:solidFill>
                <a:latin typeface="Arial" pitchFamily="34" charset="0"/>
              </a:rPr>
              <a:t>Кедровка и кедровая сосна</a:t>
            </a:r>
          </a:p>
        </p:txBody>
      </p:sp>
      <p:sp>
        <p:nvSpPr>
          <p:cNvPr id="22601" name="Rectangle 73"/>
          <p:cNvSpPr>
            <a:spLocks noChangeArrowheads="1"/>
          </p:cNvSpPr>
          <p:nvPr/>
        </p:nvSpPr>
        <p:spPr bwMode="auto">
          <a:xfrm>
            <a:off x="5795963" y="5229225"/>
            <a:ext cx="288925" cy="12239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pic>
        <p:nvPicPr>
          <p:cNvPr id="22602" name="Picture 1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7" y="4429125"/>
            <a:ext cx="2160588" cy="18415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599" name="Picture 71" descr="ris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4663" y="4652963"/>
            <a:ext cx="1803400" cy="13827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579" name="Text Box 51"/>
          <p:cNvSpPr txBox="1">
            <a:spLocks noChangeArrowheads="1"/>
          </p:cNvSpPr>
          <p:nvPr/>
        </p:nvSpPr>
        <p:spPr bwMode="auto">
          <a:xfrm>
            <a:off x="5219700" y="5445125"/>
            <a:ext cx="1079500" cy="825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600">
                <a:solidFill>
                  <a:srgbClr val="000000"/>
                </a:solidFill>
                <a:latin typeface="Arial" pitchFamily="34" charset="0"/>
              </a:rPr>
              <a:t>Юкка и юкковая моль</a:t>
            </a:r>
            <a:endParaRPr lang="ru-RU" sz="1600">
              <a:solidFill>
                <a:srgbClr val="000000"/>
              </a:solidFill>
            </a:endParaRPr>
          </a:p>
        </p:txBody>
      </p:sp>
      <p:sp>
        <p:nvSpPr>
          <p:cNvPr id="22603" name="Text Box 75"/>
          <p:cNvSpPr txBox="1">
            <a:spLocks noChangeArrowheads="1"/>
          </p:cNvSpPr>
          <p:nvPr/>
        </p:nvSpPr>
        <p:spPr bwMode="auto">
          <a:xfrm>
            <a:off x="601663" y="6410325"/>
            <a:ext cx="187325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600">
                <a:solidFill>
                  <a:srgbClr val="000000"/>
                </a:solidFill>
                <a:latin typeface="Arial" pitchFamily="34" charset="0"/>
              </a:rPr>
              <a:t>Тля и муравьи</a:t>
            </a:r>
            <a:endParaRPr lang="ru-RU" sz="16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9427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65</TotalTime>
  <Words>186</Words>
  <Application>Microsoft Office PowerPoint</Application>
  <PresentationFormat>Экран (4:3)</PresentationFormat>
  <Paragraphs>48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Экологические факторы-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Экологические факторы-</dc:title>
  <dc:creator>путин</dc:creator>
  <cp:lastModifiedBy>путин</cp:lastModifiedBy>
  <cp:revision>9</cp:revision>
  <dcterms:created xsi:type="dcterms:W3CDTF">2021-02-26T17:18:46Z</dcterms:created>
  <dcterms:modified xsi:type="dcterms:W3CDTF">2021-02-28T10:16:05Z</dcterms:modified>
</cp:coreProperties>
</file>