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78" r:id="rId6"/>
    <p:sldId id="259" r:id="rId7"/>
    <p:sldId id="275" r:id="rId8"/>
    <p:sldId id="261" r:id="rId9"/>
    <p:sldId id="263" r:id="rId10"/>
    <p:sldId id="264" r:id="rId11"/>
    <p:sldId id="266" r:id="rId12"/>
    <p:sldId id="274" r:id="rId13"/>
    <p:sldId id="265" r:id="rId14"/>
    <p:sldId id="267" r:id="rId15"/>
    <p:sldId id="268" r:id="rId16"/>
    <p:sldId id="269" r:id="rId17"/>
    <p:sldId id="283" r:id="rId18"/>
    <p:sldId id="280" r:id="rId19"/>
    <p:sldId id="279" r:id="rId20"/>
    <p:sldId id="284" r:id="rId21"/>
    <p:sldId id="285" r:id="rId22"/>
    <p:sldId id="276" r:id="rId23"/>
    <p:sldId id="281" r:id="rId24"/>
    <p:sldId id="282" r:id="rId25"/>
    <p:sldId id="271" r:id="rId26"/>
    <p:sldId id="286" r:id="rId27"/>
    <p:sldId id="288" r:id="rId28"/>
    <p:sldId id="28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6600CC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7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руглая лента лицом вверх 3"/>
          <p:cNvSpPr/>
          <p:nvPr/>
        </p:nvSpPr>
        <p:spPr>
          <a:xfrm>
            <a:off x="0" y="428604"/>
            <a:ext cx="9144000" cy="1714512"/>
          </a:xfrm>
          <a:prstGeom prst="ellipseRibbon2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428604"/>
            <a:ext cx="5112568" cy="1470025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«Средняя школа №</a:t>
            </a: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4»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Школьная библиотека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86256"/>
            <a:ext cx="6400800" cy="207170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Представляет презентацию </a:t>
            </a:r>
            <a:endParaRPr lang="en-US" sz="2400" b="1" i="1" dirty="0" smtClean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«Улицы нашего города», </a:t>
            </a:r>
            <a:endParaRPr lang="en-US" sz="2400" b="1" i="1" dirty="0" smtClean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посвященную </a:t>
            </a:r>
            <a:r>
              <a:rPr lang="ru-RU" sz="2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ru-RU" sz="2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-летию </a:t>
            </a:r>
            <a:r>
              <a:rPr lang="ru-RU" sz="2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Победы в Великой Отечественной войне</a:t>
            </a:r>
            <a:endParaRPr lang="ru-RU" sz="2400" b="1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герб-Элис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285992"/>
            <a:ext cx="19431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52"/>
            <a:ext cx="4286280" cy="72705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Володя </a:t>
            </a:r>
            <a:r>
              <a:rPr lang="ru-RU" sz="3600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Косиев</a:t>
            </a:r>
            <a:endParaRPr lang="ru-RU" sz="3600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осие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7539" y="1142984"/>
            <a:ext cx="4357625" cy="5429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142984"/>
            <a:ext cx="4143404" cy="54292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Движение сопротивления зародилось с первых же дней оккупации.  Володя был зачислен пулеметчиком в истребительный батальон Аксенова. После окончания в Астрахани снайперских курсов ему предложили остаться инструктором, но он со своими однокурсниками примкнул к партизанскому отряду Яковлева. Партизаны снабжали  штаб  28 армии ценными сведениями о противнике, сковывали силы врага в калмыцкой степи.</a:t>
            </a:r>
          </a:p>
          <a:p>
            <a:pPr algn="just"/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 октябре 1942 года Володя попал в плен, его жестоко пытали, а в ноябре, ничего не добившись, немцы расстреляли юного героя. Ему было всего 17 лет. В память о юном герое-партизане и была названа улица.</a:t>
            </a:r>
          </a:p>
          <a:p>
            <a:pPr algn="just"/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42852"/>
            <a:ext cx="5286412" cy="64291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Тамара </a:t>
            </a:r>
            <a:r>
              <a:rPr lang="ru-RU" sz="3600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Хахлынова</a:t>
            </a:r>
            <a:endParaRPr lang="ru-RU" sz="3600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928670"/>
            <a:ext cx="4786346" cy="557216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Родилась 25 октября 1917г. в г. Чите. Окончив калмыцкий </a:t>
            </a:r>
            <a:r>
              <a:rPr lang="ru-RU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педрабфак</a:t>
            </a:r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, она поступает в Сталинградский мединститут. В это же время она поступает в военный кружок. Тамара, как и везде, добивается поразительных результатов. К концу 1941 она становится «Ворошиловским стрелком», и занимает 1 место в мединституте по стрельбе. </a:t>
            </a:r>
          </a:p>
          <a:p>
            <a:pPr algn="just"/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Отряд, в котором сражалась Тамара, численно был невелик, но по составу силен: бойцы отбирались очень тщательно, это были в основном коренные степняки – отличные стрелки, следопыты. Командиром был Павел </a:t>
            </a:r>
            <a:r>
              <a:rPr lang="ru-RU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Никанорович</a:t>
            </a:r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Яковлев, комиссаром – </a:t>
            </a:r>
            <a:r>
              <a:rPr lang="ru-RU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Убушиев</a:t>
            </a:r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Бадма-Гаря</a:t>
            </a:r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Убушиевич</a:t>
            </a:r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, Тамара являлась санинструктором, а в случае острой необходимости снайпером-разведчиком.</a:t>
            </a:r>
          </a:p>
          <a:p>
            <a:pPr algn="just"/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Гестаповцы окружили партизан.  Бой длился  несколько часов. Схватка была яростной, кровопролитной. Тамара  уничтожила из своей винтовки 10 гитлеровцев. Когда кончились боеприпасы, партизаны пошли на врага врукопашную. Ударом приклада по  голове </a:t>
            </a:r>
            <a:r>
              <a:rPr lang="ru-RU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Хахлынова</a:t>
            </a:r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убила еще одного  гитлеровца – офицера, который ворвался в землянку. Но вскоре землянку окружили каратели.  В ночь на 1 января 1943 г. наши войска освободили Элисту. Спустя несколько дней вскрыли могилу, в которой фашисты закопали теля замученных партизан. Среди других обнаружили и тело Тамары </a:t>
            </a:r>
            <a:r>
              <a:rPr lang="ru-RU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Хахлыновой</a:t>
            </a:r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. Ныне остатки героев покоятся в братской могиле.</a:t>
            </a:r>
            <a:endParaRPr lang="ru-RU" b="1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Т. Хахлыно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38755" y="928670"/>
            <a:ext cx="3714776" cy="557216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Памятник Тамаре </a:t>
            </a:r>
            <a:r>
              <a:rPr lang="ru-RU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Хахлыновой</a:t>
            </a:r>
            <a:endParaRPr lang="ru-RU" b="1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тамара хахлыно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9060" y="1600200"/>
            <a:ext cx="3038501" cy="49720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14290"/>
            <a:ext cx="4972056" cy="58418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Раиса </a:t>
            </a:r>
            <a:r>
              <a:rPr lang="ru-RU" sz="3600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Веткалова</a:t>
            </a:r>
            <a:endParaRPr lang="ru-RU" sz="3600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Раиса Веткало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2" y="1000108"/>
            <a:ext cx="3877912" cy="542869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000108"/>
            <a:ext cx="4214842" cy="542928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16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Родилась 20 октября 1922 года, училась  в </a:t>
            </a:r>
            <a:r>
              <a:rPr lang="ru-RU" sz="16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элистинской</a:t>
            </a:r>
            <a:r>
              <a:rPr lang="ru-RU" sz="16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средней школе №2, успешно закончила 10 классов.  Рая была не только </a:t>
            </a:r>
            <a:r>
              <a:rPr lang="ru-RU" sz="16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сандружинницей</a:t>
            </a:r>
            <a:r>
              <a:rPr lang="ru-RU" sz="16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,  не раз ходила в разведку. Переодевшись в деревенского парнишку-подпаска или девочку-беженку, проникала в расположение вражеских войск и, возвращаясь, сообщала командованию ценные сведения. А в одном из таких рейдов Рая захватила в плен гитлеровского офицера. За смелость и отвагу она удостаивается второй награды, ордена Красного Знамени. В 1944 году за освобождение Польши была ранена и отправлена в госпиталь. Раиса </a:t>
            </a:r>
            <a:r>
              <a:rPr lang="ru-RU" sz="16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Веткалова</a:t>
            </a:r>
            <a:r>
              <a:rPr lang="ru-RU" sz="16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не смотря на тяжелое ранение в ногу, возвращается на передовую. Вскоре она представляется к третьей правительственной награде. Но получить ее не успела. Раиса </a:t>
            </a:r>
            <a:r>
              <a:rPr lang="ru-RU" sz="16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Веткалова</a:t>
            </a:r>
            <a:r>
              <a:rPr lang="ru-RU" sz="16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погибла 16 октября 1944 года. Похоронили ее в местечке под городом Краковом</a:t>
            </a:r>
            <a:r>
              <a:rPr lang="ru-RU" sz="1600" b="1" i="1" dirty="0" smtClean="0">
                <a:solidFill>
                  <a:srgbClr val="CC3300"/>
                </a:solidFill>
              </a:rPr>
              <a:t>.</a:t>
            </a:r>
            <a:endParaRPr lang="ru-RU" sz="1600" b="1" i="1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14290"/>
            <a:ext cx="5072098" cy="6556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Нарма </a:t>
            </a:r>
            <a:r>
              <a:rPr lang="ru-RU" sz="3200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Шапшукова</a:t>
            </a:r>
            <a:endParaRPr lang="ru-RU" sz="3200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Изображени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34309" y="1071546"/>
            <a:ext cx="3557321" cy="514353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000108"/>
            <a:ext cx="4429156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17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Родилась в 1901 году в селе </a:t>
            </a:r>
            <a:r>
              <a:rPr lang="ru-RU" sz="17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Батлаевское</a:t>
            </a:r>
            <a:r>
              <a:rPr lang="ru-RU" sz="17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. В 17 лет Нарма с братом  оказались в отряде красных конников под руководством Василия </a:t>
            </a:r>
            <a:r>
              <a:rPr lang="ru-RU" sz="17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Хомутникова</a:t>
            </a:r>
            <a:r>
              <a:rPr lang="ru-RU" sz="17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. Перевязывала раненых в бою, подносила патроны. </a:t>
            </a:r>
          </a:p>
          <a:p>
            <a:pPr algn="just"/>
            <a:r>
              <a:rPr lang="ru-RU" sz="17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Вскоре Хомутников назначил </a:t>
            </a:r>
            <a:r>
              <a:rPr lang="ru-RU" sz="17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Нарму</a:t>
            </a:r>
            <a:r>
              <a:rPr lang="ru-RU" sz="17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пулеметчицей. И не просчитался. Не раз ее тачанка вырывалась вперед и поливала врагов свинцовым дождем, оборачивая в бегство. Случалось </a:t>
            </a:r>
            <a:r>
              <a:rPr lang="ru-RU" sz="17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Нарме</a:t>
            </a:r>
            <a:r>
              <a:rPr lang="ru-RU" sz="17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пересаживаться и на коня, держа в одной руке шашку, в другой карабин. Слава о девушке – отважном красном коннике разлетелась по всему Южному фронту.</a:t>
            </a:r>
          </a:p>
          <a:p>
            <a:pPr algn="just"/>
            <a:r>
              <a:rPr lang="ru-RU" sz="17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Затем Нарма воевала на Северном Кавказе, - на Ставрополье.</a:t>
            </a:r>
          </a:p>
          <a:p>
            <a:pPr algn="just"/>
            <a:r>
              <a:rPr lang="ru-RU" sz="17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Всесоюзный староста М.И. Калинин лично вручил правительственную награду – орден Красной звезды</a:t>
            </a:r>
            <a:endParaRPr lang="ru-RU" sz="1700" b="1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14290"/>
            <a:ext cx="3643338" cy="65562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Михаил Хонинов</a:t>
            </a:r>
            <a:endParaRPr lang="ru-RU" sz="28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Михаил Хонино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9491" y="1000108"/>
            <a:ext cx="3764976" cy="557216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571480"/>
            <a:ext cx="4500594" cy="607223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 algn="just"/>
            <a:r>
              <a:rPr lang="ru-RU" sz="19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Великую Отечественную войну он встретил на Смоленщине в первой половине июля 1941 года – командиром взвода Забайкальского полка. Вырвавшись из окружения, пробирается в тыл врага и организует в белорусской деревне </a:t>
            </a:r>
            <a:r>
              <a:rPr lang="ru-RU" sz="19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Местино</a:t>
            </a:r>
            <a:r>
              <a:rPr lang="ru-RU" sz="19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подпольную группу. Как активный организатор партизанской борьбы в Березинском районе Могилевской области Михаил Хонинов был направлен в качестве командира роты в </a:t>
            </a:r>
            <a:r>
              <a:rPr lang="ru-RU" sz="19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Пропойский</a:t>
            </a:r>
            <a:r>
              <a:rPr lang="ru-RU" sz="19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Журавичевский</a:t>
            </a:r>
            <a:r>
              <a:rPr lang="ru-RU" sz="19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и Чаусский районы на левом берегу Днепра. Среди местного населения он сумел  привлечь к партизанской борьбе 430 человек, захватил в боях большое количество оружия и боеприпасов. В июле 1943 года он со своими бойцами парализовал шоссейную дорогу Могилев-Довск, а по ней гитлеровцы снабжали фронт, прежде всего войска, сражавшиеся на Курской Дуге. Партизаны под его командой разгромили свыше 60 вражеских автомашин с живой силой  и техникой. На участке железной дороги Могилев-Жлобин Хонинов произвел крушение двух вражеских эшелонов. Партизанская сметка и хитрость позволили ему спровоцировать  затяжной бой между артиллерийскими частями противника. Этот бой, длившийся всю ночь, закончился крупными потерями для обеих гитлеровских частей.</a:t>
            </a:r>
          </a:p>
          <a:p>
            <a:endParaRPr lang="ru-RU" sz="1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5580081" cy="5715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Василий Хомутников</a:t>
            </a:r>
            <a:endParaRPr lang="ru-RU" sz="3200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Хомутнико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68964" y="1071546"/>
            <a:ext cx="3745643" cy="552291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000108"/>
            <a:ext cx="4643470" cy="557216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Родился он в бедной калмыцкой семье в </a:t>
            </a:r>
            <a:r>
              <a:rPr lang="ru-RU" sz="18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хотоне</a:t>
            </a:r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Эльмута</a:t>
            </a:r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, на Дону, в 1891году. Призванный в царскую армию, служил в уездной Луге. В октябрьские дни 1917 года бежал из казармы в Петроград. В Петрограде В. Хомутников попал в красногвардейский полк «Защита прав трудового казачества».</a:t>
            </a:r>
          </a:p>
          <a:p>
            <a:pPr algn="just"/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 1918 году по поручению Реввоенсовета 10-й армии, защищавшей Царицын, он выступил организатором добровольческих кавалерийских частей в калмыцких степях. На его призыв откликнулось более тысячи добровольцев. Он стал командиром Первого Калмыцкого кавалерийского полка, прошедшего по трудным боевым дорогам на Нижней Волге, на Дону, на Северном Кавказе.</a:t>
            </a:r>
          </a:p>
          <a:p>
            <a:pPr algn="just"/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Затем – служба за рубежом…</a:t>
            </a:r>
          </a:p>
          <a:p>
            <a:pPr algn="just"/>
            <a:endParaRPr lang="ru-RU" sz="1800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дни Великой Отечественной Войны Василий Хомутников добровольно ушел на фронт. Он был заместителем командира, а затем – командиром 110-й Отдельной Калмыцкой кавалерийской дивизии. Командир дивизии прошел вместе с ее воинами весь тяжелый путь отступления, а затем и победоносного наступления.</a:t>
            </a:r>
          </a:p>
          <a:p>
            <a:pPr algn="just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180-я Киевская Краснознаменная ордена Суворова и ордена Кутузова стрелковая дивизия, заместителем командира которой был В.А. Хомутников, вела победоносные освободительные бои на территории Румынии и Венгрии. В начале февраля 1945 года дивизия одной из первых ворвалась в Будапешт. Здесь, на улицах венгерской столицы, вражеская пуля оборвала  жизнь гвардии полковника. Тело Василия Андреевича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Хомутникова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было привезено в Москву и с воинскими почестями похоронено на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Ново-Девичьем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кладбищ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50019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Венгрия, август 1944 г. Заместитель командира 180-й стрелковой дивизии полковник В.А. Хомутников с сыном П.В.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Хомутниковым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(слева) и начальником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разведотдела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штаба дивизии майором Шляпниковым. Снимок сделан в период наступления 180-й стрелковой дивизии в районе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Кишкун-фельдхаза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7" name="Содержимое 6" descr="Копия Изображение 0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9360" y="1785926"/>
            <a:ext cx="7032418" cy="464111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3050"/>
            <a:ext cx="4214842" cy="58418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Иван Васильевич Гермашев</a:t>
            </a:r>
            <a:endParaRPr lang="ru-RU" sz="2400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Гермаше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9190" y="500042"/>
            <a:ext cx="3853867" cy="585311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000108"/>
            <a:ext cx="4286280" cy="53578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Старший лейтенант, командир стрелкового взвода 30  </a:t>
            </a:r>
            <a:r>
              <a:rPr lang="ru-RU" sz="18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Хасанского</a:t>
            </a:r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стрелкового полка 102 Дальневосточной </a:t>
            </a:r>
            <a:r>
              <a:rPr lang="ru-RU" sz="18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Новгород-Северской</a:t>
            </a:r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Краснознаменной дивизии, 1914 года рождения. На фронтах войны с 1941г. Ранее награжден медалью «За оборону Сталинграда». </a:t>
            </a:r>
          </a:p>
          <a:p>
            <a:pPr algn="just"/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Командовал партизанским отрядом №59 «Гром» на территории Калмыкии с октября 1942 г., базировался </a:t>
            </a:r>
            <a:r>
              <a:rPr lang="ru-RU" sz="18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вотряд</a:t>
            </a:r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в степи, в 15-20 км от </a:t>
            </a:r>
            <a:r>
              <a:rPr lang="ru-RU" sz="18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Бага-Бурула</a:t>
            </a:r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, откуда совершал систематические налеты на немецкие гарнизоны, расположенные в г. Элисте, и на проходящие колонны автомашин и обозы с боеприпасами , продуктами и живой силой. </a:t>
            </a:r>
            <a:endParaRPr lang="ru-RU" sz="1800" b="1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642918"/>
            <a:ext cx="7737431" cy="58288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5-7 ноября  северо-западнее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Бага-Бурула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отряд вел ожесточенный бой с немцами, прибывшими на 15 автомашинах, и, кроме того, с калмыцким добровольческим эскадроном и полицейскими из г. Элисты,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Приютненского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Троицкого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улулсов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Бой длился с перерывами 2 дня. Немцы все время подбрасывали подкрепление, так как было уничтожено большое количество фашистов, легионеров и полицейских. Только в результате значительного перевеса сил противнику удалось захватить часть партизан в плен, позже расстрелянных в Элисте.  13 ноября 1942г.  погиб. Похоронен в Элисте. Удостоен  звания  Герой Советского Союза.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143404" cy="441306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Бадма </a:t>
            </a:r>
            <a:r>
              <a:rPr lang="ru-RU" sz="3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Адучиев</a:t>
            </a:r>
            <a:endParaRPr lang="ru-RU" sz="32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Бадма Адучие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96155" y="785794"/>
            <a:ext cx="4067723" cy="578647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714356"/>
            <a:ext cx="4543428" cy="592935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b="1" i="1" dirty="0" smtClean="0">
                <a:solidFill>
                  <a:srgbClr val="CC3300"/>
                </a:solidFill>
              </a:rPr>
              <a:t>До войны Бадма </a:t>
            </a:r>
            <a:r>
              <a:rPr lang="ru-RU" b="1" i="1" dirty="0" err="1" smtClean="0">
                <a:solidFill>
                  <a:srgbClr val="CC3300"/>
                </a:solidFill>
              </a:rPr>
              <a:t>Адучиев</a:t>
            </a:r>
            <a:r>
              <a:rPr lang="ru-RU" b="1" i="1" dirty="0" smtClean="0">
                <a:solidFill>
                  <a:srgbClr val="CC3300"/>
                </a:solidFill>
              </a:rPr>
              <a:t> был журналистом. Журналистом боевым, с острым публицистическим пером. Сначала он работал редактором молодежной газеты «Улан </a:t>
            </a:r>
            <a:r>
              <a:rPr lang="ru-RU" b="1" i="1" dirty="0" err="1" smtClean="0">
                <a:solidFill>
                  <a:srgbClr val="CC3300"/>
                </a:solidFill>
              </a:rPr>
              <a:t>багчуд</a:t>
            </a:r>
            <a:r>
              <a:rPr lang="ru-RU" b="1" i="1" dirty="0" smtClean="0">
                <a:solidFill>
                  <a:srgbClr val="CC3300"/>
                </a:solidFill>
              </a:rPr>
              <a:t>» («Красная молодежь»), выходившей на калмыцком  и русском  языке.</a:t>
            </a:r>
          </a:p>
          <a:p>
            <a:pPr algn="just"/>
            <a:r>
              <a:rPr lang="ru-RU" b="1" i="1" dirty="0" smtClean="0">
                <a:solidFill>
                  <a:srgbClr val="CC3300"/>
                </a:solidFill>
              </a:rPr>
              <a:t>Начало войны он встретил в Башанте, в центре самого западного района, ныне носящего имя О.И. Городовикова. Здесь он работал начальником политотдела </a:t>
            </a:r>
            <a:r>
              <a:rPr lang="ru-RU" b="1" i="1" dirty="0" err="1" smtClean="0">
                <a:solidFill>
                  <a:srgbClr val="CC3300"/>
                </a:solidFill>
              </a:rPr>
              <a:t>Башантинской</a:t>
            </a:r>
            <a:r>
              <a:rPr lang="ru-RU" b="1" i="1" dirty="0" smtClean="0">
                <a:solidFill>
                  <a:srgbClr val="CC3300"/>
                </a:solidFill>
              </a:rPr>
              <a:t> МТС. С первых дней войны Б. </a:t>
            </a:r>
            <a:r>
              <a:rPr lang="ru-RU" b="1" i="1" dirty="0" err="1" smtClean="0">
                <a:solidFill>
                  <a:srgbClr val="CC3300"/>
                </a:solidFill>
              </a:rPr>
              <a:t>Адучиев</a:t>
            </a:r>
            <a:r>
              <a:rPr lang="ru-RU" b="1" i="1" dirty="0" smtClean="0">
                <a:solidFill>
                  <a:srgbClr val="CC3300"/>
                </a:solidFill>
              </a:rPr>
              <a:t> просился добровольцем на фронт, но его не принимали в армию. Левая рука его, поврежденная в детстве, была ампутирована по кисть. Тогда он вступил в партизанский отряд И.Г. Гермашева, где стал душой всего отряда – его комиссаром. Отряд И.Г. Гермашева действовал в районе столицы республики. Он наносил внезапные и стремительные удары по частям 16-й немецкой моторизованной дивизии, расположенной здесь.</a:t>
            </a:r>
          </a:p>
          <a:p>
            <a:pPr algn="just"/>
            <a:r>
              <a:rPr lang="ru-RU" b="1" i="1" dirty="0" smtClean="0">
                <a:solidFill>
                  <a:srgbClr val="CC3300"/>
                </a:solidFill>
              </a:rPr>
              <a:t>Схваченный фашистскими палачами, Бадма </a:t>
            </a:r>
            <a:r>
              <a:rPr lang="ru-RU" b="1" i="1" dirty="0" err="1" smtClean="0">
                <a:solidFill>
                  <a:srgbClr val="CC3300"/>
                </a:solidFill>
              </a:rPr>
              <a:t>Адучиев</a:t>
            </a:r>
            <a:r>
              <a:rPr lang="ru-RU" b="1" i="1" dirty="0" smtClean="0">
                <a:solidFill>
                  <a:srgbClr val="CC3300"/>
                </a:solidFill>
              </a:rPr>
              <a:t>, погиб смертью храбрых. Писатель Т. Бембеев посвятил свой роман «Лотос» бессмертным подвигам партизанского комиссара.</a:t>
            </a:r>
          </a:p>
          <a:p>
            <a:pPr algn="just"/>
            <a:r>
              <a:rPr lang="ru-RU" b="1" i="1" dirty="0" smtClean="0">
                <a:solidFill>
                  <a:srgbClr val="CC3300"/>
                </a:solidFill>
              </a:rPr>
              <a:t>	Самыми молодыми бойцами отряда Гермашева  были 16-17- летние Борис </a:t>
            </a:r>
            <a:r>
              <a:rPr lang="ru-RU" b="1" i="1" dirty="0" err="1" smtClean="0">
                <a:solidFill>
                  <a:srgbClr val="CC3300"/>
                </a:solidFill>
              </a:rPr>
              <a:t>Сусинов</a:t>
            </a:r>
            <a:r>
              <a:rPr lang="ru-RU" b="1" i="1" dirty="0" smtClean="0">
                <a:solidFill>
                  <a:srgbClr val="CC3300"/>
                </a:solidFill>
              </a:rPr>
              <a:t>, Юрий Клыков, Дмитрий </a:t>
            </a:r>
            <a:r>
              <a:rPr lang="ru-RU" b="1" i="1" dirty="0" err="1" smtClean="0">
                <a:solidFill>
                  <a:srgbClr val="CC3300"/>
                </a:solidFill>
              </a:rPr>
              <a:t>Чурюмов</a:t>
            </a:r>
            <a:r>
              <a:rPr lang="ru-RU" b="1" i="1" dirty="0" smtClean="0">
                <a:solidFill>
                  <a:srgbClr val="CC3300"/>
                </a:solidFill>
              </a:rPr>
              <a:t>, Мария Василенко и другие.</a:t>
            </a:r>
          </a:p>
          <a:p>
            <a:pPr algn="just"/>
            <a:endParaRPr lang="ru-RU" b="1" i="1" dirty="0" smtClean="0">
              <a:solidFill>
                <a:srgbClr val="CC33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4400552" cy="512744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Михаил  </a:t>
            </a:r>
            <a:r>
              <a:rPr lang="ru-RU" sz="24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Арыкович</a:t>
            </a: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Сельгиков</a:t>
            </a:r>
            <a:endParaRPr lang="ru-RU" sz="2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Михаил Сельгико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86380" y="571480"/>
            <a:ext cx="3643338" cy="600171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857232"/>
            <a:ext cx="4714908" cy="578647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en-US" b="1" i="1" dirty="0" smtClean="0"/>
              <a:t>C</a:t>
            </a:r>
            <a:r>
              <a:rPr lang="ru-RU" b="1" i="1" dirty="0" err="1" smtClean="0"/>
              <a:t>ельгиков</a:t>
            </a:r>
            <a:r>
              <a:rPr lang="ru-RU" b="1" i="1" dirty="0" smtClean="0"/>
              <a:t>, работая преподавателем Астраханского военного училища, когда началась война, добровольно ушел на фронт. Был в составе действующей армии, командовал взводом зенитно-пулеметной батареи, участвовал в боях с фашистскими захватчиками в составе войск. В октябре 1941 г. взвод </a:t>
            </a:r>
            <a:r>
              <a:rPr lang="ru-RU" b="1" i="1" dirty="0" err="1" smtClean="0"/>
              <a:t>Сельгикова</a:t>
            </a:r>
            <a:r>
              <a:rPr lang="ru-RU" b="1" i="1" dirty="0" smtClean="0"/>
              <a:t> прикрывал отход советских частей  из деревни </a:t>
            </a:r>
            <a:r>
              <a:rPr lang="ru-RU" b="1" i="1" dirty="0" err="1" smtClean="0"/>
              <a:t>Карбовка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Погарского</a:t>
            </a:r>
            <a:r>
              <a:rPr lang="ru-RU" b="1" i="1" dirty="0" smtClean="0"/>
              <a:t> района. В неравном бою с фашистами проявил мужество и храбрость, был ранен, подобран крестьянами и при помощи подпольщиков находился на излечении. После выздоровления собирал оружие и обучал людей </a:t>
            </a:r>
            <a:r>
              <a:rPr lang="ru-RU" b="1" i="1" dirty="0" err="1" smtClean="0"/>
              <a:t>воеенному</a:t>
            </a:r>
            <a:r>
              <a:rPr lang="ru-RU" b="1" i="1" dirty="0" smtClean="0"/>
              <a:t> делу для партизанских отрядов. С марта 1942 г. находился в действующем партизанском отряде в качестве пулеметчика, затем командира взвода, начальника штаба и </a:t>
            </a:r>
            <a:r>
              <a:rPr lang="ru-RU" b="1" i="1" dirty="0" err="1" smtClean="0"/>
              <a:t>замкомандира</a:t>
            </a:r>
            <a:r>
              <a:rPr lang="ru-RU" b="1" i="1" dirty="0" smtClean="0"/>
              <a:t> отряда им. Фурманова по разведке и диверсии. </a:t>
            </a:r>
            <a:r>
              <a:rPr lang="ru-RU" b="1" i="1" dirty="0" err="1" smtClean="0"/>
              <a:t>Сельгиков</a:t>
            </a:r>
            <a:r>
              <a:rPr lang="ru-RU" b="1" i="1" dirty="0" smtClean="0"/>
              <a:t> провел много боевых операций, в которых проявил  исключительный  героизм, смелость, отвагу и умение в сложной обстановке оперативно, правильно решать боевые задачи. </a:t>
            </a:r>
          </a:p>
          <a:p>
            <a:pPr algn="just"/>
            <a:r>
              <a:rPr lang="ru-RU" b="1" i="1" dirty="0" smtClean="0"/>
              <a:t>Являясь беспощадным к врагам и чутким, отзывчивым к товарищам. </a:t>
            </a:r>
            <a:r>
              <a:rPr lang="ru-RU" b="1" i="1" dirty="0" err="1" smtClean="0"/>
              <a:t>Сельгиков</a:t>
            </a:r>
            <a:r>
              <a:rPr lang="ru-RU" b="1" i="1" dirty="0" smtClean="0"/>
              <a:t> пользовался большим авторитетом и уважением у партизан и местного населения. На его боевом счету 6 подорванных  вражеских эшелонов, 2 </a:t>
            </a:r>
            <a:r>
              <a:rPr lang="ru-RU" b="1" i="1" dirty="0" err="1" smtClean="0"/>
              <a:t>железнодорожнвх</a:t>
            </a:r>
            <a:r>
              <a:rPr lang="ru-RU" b="1" i="1" dirty="0" smtClean="0"/>
              <a:t> моста и более 50 уничтоженных лично </a:t>
            </a:r>
            <a:r>
              <a:rPr lang="ru-RU" b="1" i="1" dirty="0" err="1" smtClean="0"/>
              <a:t>Сельгиковым</a:t>
            </a:r>
            <a:r>
              <a:rPr lang="ru-RU" b="1" i="1" dirty="0" smtClean="0"/>
              <a:t> </a:t>
            </a:r>
            <a:r>
              <a:rPr lang="ru-RU" b="1" i="1" dirty="0" err="1" smtClean="0"/>
              <a:t>фашистких</a:t>
            </a:r>
            <a:r>
              <a:rPr lang="ru-RU" b="1" i="1" dirty="0" smtClean="0"/>
              <a:t> солдат и офицеров, 10 человек взяты в плен.  Герой Советского Союза.</a:t>
            </a:r>
            <a:endParaRPr lang="ru-RU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5000660" cy="5127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Мутул </a:t>
            </a:r>
            <a:r>
              <a:rPr lang="ru-RU" sz="2400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Харцхаевич</a:t>
            </a:r>
            <a:r>
              <a:rPr lang="ru-RU" sz="2400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Барванциков</a:t>
            </a:r>
            <a:endParaRPr lang="ru-RU" sz="2400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Мутул Харцхаевич Барванцико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9674" y="928670"/>
            <a:ext cx="4277099" cy="553506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28670"/>
            <a:ext cx="3971924" cy="557216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0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9 августа 1942 г. в боях под Минеральными Водами проявил стойкость и мужество при наступлении превосходящих сил противника. Из автомата уничтожил ручной пулемет противника с расчетом, расстрелял в упор 5 автоматчиков и, будучи раненным, подавил огонь еще 2 пулеметов, тем самым обеспечив успешное продвижение автоматчиков своего взвода  и способствуя одновременно выполнению  задачи  всего эскадрона. Удостоен награды – ордена Красного Знамени.</a:t>
            </a:r>
            <a:endParaRPr lang="ru-RU" sz="2000" b="1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29048" cy="58418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Мацак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Тонхеевич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Бимбаев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Мацак Тим. Бимбае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3438" y="500042"/>
            <a:ext cx="3974484" cy="588812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000108"/>
            <a:ext cx="3857652" cy="550072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Будучи начальником штаба 10 гвардейской Краснознаменной Кубанской казачьей кавалерийской дивизии, в течение всего периода рейдовой  операции по уничтожению Таганрогской группировки противника, четко руководил штабом, обеспечив выполнение задач командования корпуса и неоднократно выезжал в полки, где непосредственно руководил ходом боевых действий полков дивизии.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 короткое время части дивизии под руководством тов. Бимбаева разгромили батальон противника, заняли высоту 125.3, уничтожив при этом до 150 солдат и офицеров противника, 3  танка и 1  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фердинанд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 и взяв в плен 45 солдат и офицеров противника.  Удостоен правительственной награды ордена Красного Знамени.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85728"/>
            <a:ext cx="4500562" cy="642942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Улица имени 28 армии</a:t>
            </a:r>
            <a:endParaRPr lang="ru-RU" sz="36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214290"/>
            <a:ext cx="4429156" cy="642942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sz="148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разгромом гитлеровских  войск под Сталинградом связано освобождение территории Калмыкии от оккупантов. В контрнаступление перешли части 51-й и 28-ой Армии. После упорных боев были освобождены Хулхута и Яшкуль. Ударная группа 28 армии освободила  столицу республики – Элисту. </a:t>
            </a:r>
            <a:endParaRPr lang="en-US" sz="148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8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ознаменовании 25-летия со дня освобождения Элисты в 1968 г. на северо-восточной окраине города у автотрассы Элиста- Волгоград был установлен на постаменте танк Т-34.  Он подлинный участник истории, испытавший пожар воины и вышедший из-под огненного шквала победителем. Рядом  с танком сооружена стелла с рельефным изображением танкиста, летчика и пехотинца, на ней  текст, в котором названы освободители города.  Это части 28 Армии под командованием  генерал-лейтенанта В.Ф. Герасименко в составе 34-ой гвардейской стрелковой дивизии под командованием М.Н. Кричмана, 289-й штурмовой авиадивизии  под командованием Л.Д. Рейно, 103-й гвардейского стрелкового полка под командованием майора Г.Н. Кудрявцева. Эта скульптурно-архитектурная композиция немногословна, лаконична, но весьма выразительна по силуэту, ясность всегда обязательна для монумента.</a:t>
            </a:r>
          </a:p>
          <a:p>
            <a:pPr algn="just"/>
            <a:endParaRPr lang="ru-RU" b="1" i="1" dirty="0" smtClean="0">
              <a:solidFill>
                <a:schemeClr val="bg1"/>
              </a:solidFill>
            </a:endParaRPr>
          </a:p>
          <a:p>
            <a:pPr algn="just"/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тан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9190" y="1214422"/>
            <a:ext cx="4036106" cy="379193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Мемориал «Вечный огонь», </a:t>
            </a:r>
            <a:b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памятник героям освободителям</a:t>
            </a:r>
            <a:r>
              <a:rPr lang="ru-RU" sz="2000" dirty="0" smtClean="0">
                <a:solidFill>
                  <a:schemeClr val="bg1"/>
                </a:solidFill>
              </a:rPr>
              <a:t> 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вечный огон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352123"/>
            <a:ext cx="6929486" cy="5197115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Рисунок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742" y="642918"/>
            <a:ext cx="8315624" cy="556210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Круглая лента лицом вниз 5"/>
          <p:cNvSpPr/>
          <p:nvPr/>
        </p:nvSpPr>
        <p:spPr>
          <a:xfrm>
            <a:off x="0" y="1500174"/>
            <a:ext cx="9144000" cy="2259150"/>
          </a:xfrm>
          <a:prstGeom prst="ellipseRibb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С Великой Победой!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g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4143380"/>
            <a:ext cx="3289439" cy="18859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Улицы нашего города</a:t>
            </a:r>
            <a:endParaRPr lang="ru-RU" b="1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Ока Иванович Городовиков</a:t>
            </a:r>
          </a:p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Басан </a:t>
            </a:r>
            <a:r>
              <a:rPr lang="ru-RU" sz="2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Бадминович</a:t>
            </a: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Городовиков</a:t>
            </a:r>
          </a:p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Юрий Клыков</a:t>
            </a:r>
          </a:p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Эрдни </a:t>
            </a:r>
            <a:r>
              <a:rPr lang="ru-RU" sz="2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Деликов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Володя </a:t>
            </a:r>
            <a:r>
              <a:rPr lang="ru-RU" sz="2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Косиев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Тамара </a:t>
            </a:r>
            <a:r>
              <a:rPr lang="ru-RU" sz="2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Хахлынова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Раиса </a:t>
            </a:r>
            <a:r>
              <a:rPr lang="ru-RU" sz="2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Веткалова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Михаила Хонинова</a:t>
            </a:r>
          </a:p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Нарма </a:t>
            </a:r>
            <a:r>
              <a:rPr lang="ru-RU" sz="2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Шапшукова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Василий Хомутников</a:t>
            </a:r>
          </a:p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Мутул </a:t>
            </a:r>
            <a:r>
              <a:rPr lang="ru-RU" sz="2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Барванциков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Мацак</a:t>
            </a: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Бимбаев</a:t>
            </a:r>
          </a:p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Илья Гермашев</a:t>
            </a:r>
          </a:p>
          <a:p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Михаил </a:t>
            </a:r>
            <a:r>
              <a:rPr lang="ru-RU" sz="24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Сельгиков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00232" y="285728"/>
            <a:ext cx="4786346" cy="5841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Ока Иванович Городовиков</a:t>
            </a:r>
            <a:endParaRPr lang="ru-RU" sz="2800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57158" y="1214422"/>
            <a:ext cx="4071966" cy="514353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 выдающиеся заслуги в деле создания Вооруженных Сил СССР и защиты Советского Союза от врагов нашей Родины и проявленный при этом героизм присвоить генерал-полковнику в отставке Городовикову Оке Ивановичу звание Героя Советского Союза с вручением ордена Ленина и медали «Золотая Звезда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8" name="Содержимое 7" descr="О. Городовико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29372" y="1214422"/>
            <a:ext cx="3728907" cy="514137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Памятник О. И. Городовикову</a:t>
            </a:r>
            <a:endParaRPr lang="ru-RU" b="1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1397080"/>
            <a:ext cx="3786838" cy="526237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4114800" cy="857232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Басан</a:t>
            </a:r>
            <a:r>
              <a:rPr lang="en-US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Бадминович</a:t>
            </a: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Городовиков</a:t>
            </a:r>
            <a:endParaRPr lang="ru-RU" sz="28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Рисунок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6314" y="500042"/>
            <a:ext cx="4098402" cy="618397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285860"/>
            <a:ext cx="4143404" cy="52864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1600" b="1" i="1" dirty="0" smtClean="0">
                <a:solidFill>
                  <a:srgbClr val="CC3300"/>
                </a:solidFill>
              </a:rPr>
              <a:t>Великую Отечественную войну с немецким фашизмом и японским милитаризмом он прошел от первого до последнего дня, вплоть до Парада Победы. В общей сложности в рядах Советской Армии достойно отслужил 34 года, от рядового курсанта до генерал-лейтенанта. Карьера офицера Басана Бадьминовича Городовикова прошла через должности командиров полка взводов, эскадронов, полков и дивизий Западного, Белорусского и Дальневосточного фронтов.</a:t>
            </a:r>
          </a:p>
          <a:p>
            <a:pPr algn="just"/>
            <a:r>
              <a:rPr lang="ru-RU" sz="1600" b="1" i="1" dirty="0" smtClean="0">
                <a:solidFill>
                  <a:srgbClr val="CC3300"/>
                </a:solidFill>
              </a:rPr>
              <a:t>За годы войны он был неоднократно ранен, но непременно возвращался в строй. За боевые подвиги дважды награжден орденами Ленина, четырежды орденами Красного знамени, орденом Красной Звезды, орденами Кутузова и Суворова и десятками медалей Советского Союза.</a:t>
            </a:r>
          </a:p>
          <a:p>
            <a:endParaRPr lang="ru-RU" sz="16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Памятник Б.Б. Городовикову</a:t>
            </a:r>
            <a:endParaRPr lang="ru-RU" b="1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Б.Б. Городовиков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285860"/>
            <a:ext cx="7238936" cy="5210053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14290"/>
            <a:ext cx="4071966" cy="72705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Юрий Клыков</a:t>
            </a:r>
            <a:endParaRPr lang="ru-RU" sz="3600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Рисунок 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6314" y="1214422"/>
            <a:ext cx="4116784" cy="528641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214422"/>
            <a:ext cx="4143404" cy="52864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Юный партизан  бесстрашно выполнял самые опасные, рискованные поручения отряда И. Г.  Гермашева, не раз ходил на разведку в глубокий тыл противника. В боях  возле </a:t>
            </a:r>
            <a:r>
              <a:rPr lang="ru-RU" sz="1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Бага-Бурула</a:t>
            </a:r>
            <a:r>
              <a:rPr lang="ru-RU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октябре 1942 года Юрий Клыков из своего автомата уничтожил 8 фашистов, но врагам  удалось схватить раненого партизана. В коридоре тюрьмы , где были выстроены пленные партизаны, Юрий Клыков отказался выполнить приказ раздеваться и смело бросился на шефа гестапо… Так оборвалась жизнь 17-летнего партизана. Он посмертно награжден орденом Отечественной войны 1-й степени. Его славное имя носит школа, в которой он учился.</a:t>
            </a:r>
            <a:endParaRPr lang="ru-RU" sz="1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85728"/>
            <a:ext cx="5072098" cy="72705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Эрдни </a:t>
            </a:r>
            <a:r>
              <a:rPr lang="ru-RU" sz="4000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Деликов</a:t>
            </a:r>
            <a:endParaRPr lang="ru-RU" sz="4000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214422"/>
            <a:ext cx="4643470" cy="52864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Эрдни  </a:t>
            </a:r>
            <a:r>
              <a:rPr lang="ru-RU" sz="18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Деликов</a:t>
            </a:r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родился в ноябре 1922 года. В первые дни войны Эрдни </a:t>
            </a:r>
            <a:r>
              <a:rPr lang="ru-RU" sz="18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Деликов</a:t>
            </a:r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обратился с просьбой отправить его на фронт. В декабре 1941 года он был призван в армию. Зачислен в кавалерийский эскадрон 110-й Отдельной Калмыцкой кавалерийской дивизии, воевал на Южном фронте, на Дону, где шли тяжелые оборонительные бои. Сержанту </a:t>
            </a:r>
            <a:r>
              <a:rPr lang="ru-RU" sz="18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Деликову</a:t>
            </a:r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и его бойцам было поручено защищать ответственный участок – переправу через Дон у хутора </a:t>
            </a:r>
            <a:r>
              <a:rPr lang="ru-RU" sz="18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Пухляковского</a:t>
            </a:r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. В первых же схватках бронебойщики уничтожили более 30 вражеских танков. В те дни газета «Правда» писала: «Как живая легенда передается из уст в уста молва о подвиге бронебойщика, калмыка, сержанта Эрдни </a:t>
            </a:r>
            <a:r>
              <a:rPr lang="ru-RU" sz="1800" b="1" i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Деликова</a:t>
            </a:r>
            <a:r>
              <a:rPr lang="ru-RU" sz="18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, который уничтожил из противотанкового оружия три броневика и грузовик с пехотой и геройски погиб под бомбами. Героизм рядового воина вдохновляет бойцов и командиров, поднимая их на новые подвиги».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Содержимое 6" descr="делико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5746" y="1142984"/>
            <a:ext cx="3623900" cy="5286411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2407</Words>
  <Application>Microsoft Office PowerPoint</Application>
  <PresentationFormat>Экран (4:3)</PresentationFormat>
  <Paragraphs>79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МБОУ «Средняя школа № 4» Школьная библиотека</vt:lpstr>
      <vt:lpstr>Презентация PowerPoint</vt:lpstr>
      <vt:lpstr>Улицы нашего города</vt:lpstr>
      <vt:lpstr>Ока Иванович Городовиков</vt:lpstr>
      <vt:lpstr>Памятник О. И. Городовикову</vt:lpstr>
      <vt:lpstr>Басан Бадминович Городовиков</vt:lpstr>
      <vt:lpstr>Памятник Б.Б. Городовикову</vt:lpstr>
      <vt:lpstr>Юрий Клыков</vt:lpstr>
      <vt:lpstr>Эрдни Деликов</vt:lpstr>
      <vt:lpstr>Володя Косиев</vt:lpstr>
      <vt:lpstr>Тамара Хахлынова</vt:lpstr>
      <vt:lpstr>Памятник Тамаре Хахлыновой</vt:lpstr>
      <vt:lpstr>Раиса Веткалова</vt:lpstr>
      <vt:lpstr>Нарма Шапшукова</vt:lpstr>
      <vt:lpstr>Михаил Хонинов</vt:lpstr>
      <vt:lpstr>Василий Хомутников</vt:lpstr>
      <vt:lpstr>Презентация PowerPoint</vt:lpstr>
      <vt:lpstr>Венгрия, август 1944 г. Заместитель командира 180-й стрелковой дивизии полковник В.А. Хомутников с сыном П.В. Хомутниковым (слева) и начальником разведотдела штаба дивизии майором Шляпниковым. Снимок сделан в период наступления 180-й стрелковой дивизии в районе Кишкун-фельдхаза.</vt:lpstr>
      <vt:lpstr>Иван Васильевич Гермашев</vt:lpstr>
      <vt:lpstr>Презентация PowerPoint</vt:lpstr>
      <vt:lpstr>Бадма Адучиев</vt:lpstr>
      <vt:lpstr>Михаил  Арыкович Сельгиков</vt:lpstr>
      <vt:lpstr>Мутул Харцхаевич Барванциков</vt:lpstr>
      <vt:lpstr>Мацак Тонхеевич Бимбаев</vt:lpstr>
      <vt:lpstr>Улица имени 28 армии</vt:lpstr>
      <vt:lpstr>Мемориал «Вечный огонь»,  памятник героям освободителям  </vt:lpstr>
      <vt:lpstr>Презентация PowerPoint</vt:lpstr>
      <vt:lpstr>С Великой Победой!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«Средняя школа №4» Школьная библиотека</dc:title>
  <cp:lastModifiedBy>USER</cp:lastModifiedBy>
  <cp:revision>73</cp:revision>
  <dcterms:modified xsi:type="dcterms:W3CDTF">2021-06-23T06:55:04Z</dcterms:modified>
  <cp:contentStatus/>
</cp:coreProperties>
</file>